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sldIdLst>
    <p:sldId id="1004" r:id="rId2"/>
    <p:sldId id="1447" r:id="rId3"/>
    <p:sldId id="1448" r:id="rId4"/>
    <p:sldId id="257" r:id="rId5"/>
    <p:sldId id="672" r:id="rId6"/>
    <p:sldId id="1444" r:id="rId7"/>
    <p:sldId id="1436" r:id="rId8"/>
    <p:sldId id="1434" r:id="rId9"/>
    <p:sldId id="1435" r:id="rId10"/>
    <p:sldId id="1437" r:id="rId11"/>
    <p:sldId id="1438" r:id="rId12"/>
    <p:sldId id="1439" r:id="rId13"/>
    <p:sldId id="1443" r:id="rId14"/>
    <p:sldId id="1440" r:id="rId15"/>
    <p:sldId id="1441" r:id="rId16"/>
    <p:sldId id="1442" r:id="rId17"/>
    <p:sldId id="1446" r:id="rId18"/>
    <p:sldId id="769" r:id="rId19"/>
    <p:sldId id="770" r:id="rId20"/>
    <p:sldId id="771" r:id="rId21"/>
    <p:sldId id="772" r:id="rId22"/>
    <p:sldId id="776" r:id="rId23"/>
    <p:sldId id="777" r:id="rId24"/>
    <p:sldId id="773" r:id="rId25"/>
    <p:sldId id="774" r:id="rId26"/>
    <p:sldId id="775" r:id="rId27"/>
    <p:sldId id="1445" r:id="rId28"/>
    <p:sldId id="336" r:id="rId29"/>
    <p:sldId id="287" r:id="rId30"/>
    <p:sldId id="289" r:id="rId31"/>
    <p:sldId id="291" r:id="rId32"/>
    <p:sldId id="294" r:id="rId33"/>
    <p:sldId id="333" r:id="rId34"/>
    <p:sldId id="295" r:id="rId35"/>
    <p:sldId id="334" r:id="rId36"/>
    <p:sldId id="337" r:id="rId37"/>
    <p:sldId id="338" r:id="rId38"/>
    <p:sldId id="339" r:id="rId39"/>
    <p:sldId id="340" r:id="rId40"/>
    <p:sldId id="335" r:id="rId41"/>
    <p:sldId id="303" r:id="rId42"/>
    <p:sldId id="420" r:id="rId43"/>
    <p:sldId id="765" r:id="rId44"/>
    <p:sldId id="766" r:id="rId45"/>
    <p:sldId id="767" r:id="rId46"/>
    <p:sldId id="813" r:id="rId47"/>
  </p:sldIdLst>
  <p:sldSz cx="12192000" cy="6858000"/>
  <p:notesSz cx="6858000" cy="9144000"/>
  <p:embeddedFontLst>
    <p:embeddedFont>
      <p:font typeface="메이플스토리" panose="020B0600000101010101" charset="-127"/>
      <p:regular r:id="rId49"/>
      <p:bold r:id="rId50"/>
    </p:embeddedFont>
    <p:embeddedFont>
      <p:font typeface="세방고딕 Bold" panose="020B0600000101010101" charset="-127"/>
      <p:bold r:id="rId51"/>
    </p:embeddedFont>
    <p:embeddedFont>
      <p:font typeface="세방고딕 Regular" panose="00000500000000000000" charset="-127"/>
      <p:regular r:id="rId52"/>
    </p:embeddedFont>
    <p:embeddedFont>
      <p:font typeface="Noto Sans KR" panose="020B0200000000000000" pitchFamily="50" charset="-127"/>
      <p:regular r:id="rId53"/>
      <p:bold r:id="rId54"/>
    </p:embeddedFont>
    <p:embeddedFont>
      <p:font typeface="Pretendard Black" panose="02000A03000000020004" pitchFamily="50" charset="-127"/>
      <p:bold r:id="rId55"/>
    </p:embeddedFont>
    <p:embeddedFont>
      <p:font typeface="Pretendard ExtraBold" panose="02000903000000020004" pitchFamily="50" charset="-127"/>
      <p:bold r:id="rId56"/>
    </p:embeddedFont>
    <p:embeddedFont>
      <p:font typeface="Pretendard Light" panose="02000403000000020004" pitchFamily="50" charset="-127"/>
      <p:regular r:id="rId57"/>
    </p:embeddedFont>
    <p:embeddedFont>
      <p:font typeface="Pretendard Medium" panose="02000603000000020004" pitchFamily="50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맑은 고딕 Semilight" panose="020B0502040204020203" pitchFamily="50" charset="-127"/>
      <p:regular r:id="rId61"/>
    </p:embeddedFont>
    <p:embeddedFont>
      <p:font typeface="휴먼둥근헤드라인" panose="02030504000101010101" pitchFamily="18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712F0-DC1E-4333-9A3A-DD7C8836668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9050E21-A48E-4B49-AC8D-5FE02A8103B7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문제 정의</a:t>
          </a:r>
        </a:p>
      </dgm:t>
    </dgm:pt>
    <dgm:pt modelId="{A617EC8D-8517-4871-8CD7-3DDB89DA6BC9}" type="par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0FB8F6D7-8F15-459D-BCFB-ADF254150D80}" type="sib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E58ECD22-C1B2-4A08-B2AF-2AFA3CF04514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데이터 수집</a:t>
          </a:r>
        </a:p>
      </dgm:t>
    </dgm:pt>
    <dgm:pt modelId="{C91EBFE9-7D59-4947-94D9-447C38510F4F}" type="par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A0A2719A-F105-4322-AF0A-67A752329B00}" type="sib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8E1EB8D7-D5F6-4EA7-9326-ABA7A7AE9468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+mn-ea"/>
              <a:ea typeface="+mn-ea"/>
            </a:rPr>
            <a:t>전처리</a:t>
          </a:r>
          <a:r>
            <a:rPr lang="ko-KR" altLang="en-US" dirty="0">
              <a:latin typeface="+mn-ea"/>
              <a:ea typeface="+mn-ea"/>
            </a:rPr>
            <a:t> </a:t>
          </a:r>
        </a:p>
      </dgm:t>
    </dgm:pt>
    <dgm:pt modelId="{8B410C0F-CD85-4DF8-A0F4-25FAC7B991F7}" type="par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5B03E8BD-E7CF-490E-9100-77933F49CD24}" type="sib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7C685B0D-96B0-45B4-95B4-05FD41A6295B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모델링</a:t>
          </a:r>
          <a:r>
            <a:rPr lang="en-US" altLang="en-US" dirty="0">
              <a:latin typeface="+mn-ea"/>
              <a:ea typeface="+mn-ea"/>
            </a:rPr>
            <a:t>/</a:t>
          </a:r>
          <a:r>
            <a:rPr lang="ko-KR" altLang="en-US" dirty="0">
              <a:latin typeface="+mn-ea"/>
              <a:ea typeface="+mn-ea"/>
            </a:rPr>
            <a:t>분석</a:t>
          </a:r>
        </a:p>
      </dgm:t>
    </dgm:pt>
    <dgm:pt modelId="{F46F0882-F0A7-4A19-A6F5-CB4CBA6CDDC1}" type="par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67AB4181-AD5E-4E29-8858-1CD348FAA618}" type="sib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7417F226-2836-4372-8024-EAEB62A8C986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시각화</a:t>
          </a:r>
          <a:endParaRPr lang="en-US" altLang="ko-KR" dirty="0">
            <a:latin typeface="+mn-ea"/>
            <a:ea typeface="+mn-ea"/>
          </a:endParaRPr>
        </a:p>
        <a:p>
          <a:pPr latinLnBrk="1"/>
          <a:r>
            <a:rPr lang="ko-KR" altLang="en-US" dirty="0">
              <a:latin typeface="+mn-ea"/>
              <a:ea typeface="+mn-ea"/>
            </a:rPr>
            <a:t>및 보고</a:t>
          </a:r>
        </a:p>
      </dgm:t>
    </dgm:pt>
    <dgm:pt modelId="{C5C96437-6B41-4966-B21E-ACCBFDBC6B22}" type="par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4A1E0B67-11B3-4B4F-9EA8-B432B41ED8EA}" type="sib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5178C779-295B-4C99-B377-B6054D3F772F}" type="pres">
      <dgm:prSet presAssocID="{60A712F0-DC1E-4333-9A3A-DD7C88366680}" presName="Name0" presStyleCnt="0">
        <dgm:presLayoutVars>
          <dgm:dir/>
          <dgm:resizeHandles val="exact"/>
        </dgm:presLayoutVars>
      </dgm:prSet>
      <dgm:spPr/>
    </dgm:pt>
    <dgm:pt modelId="{F9E51460-B3BB-439E-8DE0-DAB2362D70CD}" type="pres">
      <dgm:prSet presAssocID="{B9050E21-A48E-4B49-AC8D-5FE02A8103B7}" presName="node" presStyleLbl="node1" presStyleIdx="0" presStyleCnt="5">
        <dgm:presLayoutVars>
          <dgm:bulletEnabled val="1"/>
        </dgm:presLayoutVars>
      </dgm:prSet>
      <dgm:spPr/>
    </dgm:pt>
    <dgm:pt modelId="{080BD357-A9CE-4399-8CAC-9815C57E88F8}" type="pres">
      <dgm:prSet presAssocID="{0FB8F6D7-8F15-459D-BCFB-ADF254150D80}" presName="sibTrans" presStyleLbl="sibTrans2D1" presStyleIdx="0" presStyleCnt="4"/>
      <dgm:spPr/>
    </dgm:pt>
    <dgm:pt modelId="{7B21B825-FC30-449E-9C23-8F1BFB28E4B1}" type="pres">
      <dgm:prSet presAssocID="{0FB8F6D7-8F15-459D-BCFB-ADF254150D80}" presName="connectorText" presStyleLbl="sibTrans2D1" presStyleIdx="0" presStyleCnt="4"/>
      <dgm:spPr/>
    </dgm:pt>
    <dgm:pt modelId="{EE68C0D9-A9B6-443B-8BF6-254B696D7393}" type="pres">
      <dgm:prSet presAssocID="{E58ECD22-C1B2-4A08-B2AF-2AFA3CF04514}" presName="node" presStyleLbl="node1" presStyleIdx="1" presStyleCnt="5">
        <dgm:presLayoutVars>
          <dgm:bulletEnabled val="1"/>
        </dgm:presLayoutVars>
      </dgm:prSet>
      <dgm:spPr/>
    </dgm:pt>
    <dgm:pt modelId="{74982E38-909B-4C54-9F70-08AF778C0711}" type="pres">
      <dgm:prSet presAssocID="{A0A2719A-F105-4322-AF0A-67A752329B00}" presName="sibTrans" presStyleLbl="sibTrans2D1" presStyleIdx="1" presStyleCnt="4"/>
      <dgm:spPr/>
    </dgm:pt>
    <dgm:pt modelId="{D7C3D678-8F13-45CF-B14D-689011250C29}" type="pres">
      <dgm:prSet presAssocID="{A0A2719A-F105-4322-AF0A-67A752329B00}" presName="connectorText" presStyleLbl="sibTrans2D1" presStyleIdx="1" presStyleCnt="4"/>
      <dgm:spPr/>
    </dgm:pt>
    <dgm:pt modelId="{FD75F6C4-A110-404F-B201-FC5C30FB748D}" type="pres">
      <dgm:prSet presAssocID="{8E1EB8D7-D5F6-4EA7-9326-ABA7A7AE9468}" presName="node" presStyleLbl="node1" presStyleIdx="2" presStyleCnt="5">
        <dgm:presLayoutVars>
          <dgm:bulletEnabled val="1"/>
        </dgm:presLayoutVars>
      </dgm:prSet>
      <dgm:spPr/>
    </dgm:pt>
    <dgm:pt modelId="{FAC3A917-E296-48FF-B6B5-FCAE33F5B45F}" type="pres">
      <dgm:prSet presAssocID="{5B03E8BD-E7CF-490E-9100-77933F49CD24}" presName="sibTrans" presStyleLbl="sibTrans2D1" presStyleIdx="2" presStyleCnt="4"/>
      <dgm:spPr/>
    </dgm:pt>
    <dgm:pt modelId="{36560895-8680-43F8-A961-21EFA2A362EE}" type="pres">
      <dgm:prSet presAssocID="{5B03E8BD-E7CF-490E-9100-77933F49CD24}" presName="connectorText" presStyleLbl="sibTrans2D1" presStyleIdx="2" presStyleCnt="4"/>
      <dgm:spPr/>
    </dgm:pt>
    <dgm:pt modelId="{65F36F7D-6CE6-4CCD-B60D-765DC67F88CC}" type="pres">
      <dgm:prSet presAssocID="{7C685B0D-96B0-45B4-95B4-05FD41A6295B}" presName="node" presStyleLbl="node1" presStyleIdx="3" presStyleCnt="5">
        <dgm:presLayoutVars>
          <dgm:bulletEnabled val="1"/>
        </dgm:presLayoutVars>
      </dgm:prSet>
      <dgm:spPr/>
    </dgm:pt>
    <dgm:pt modelId="{B32A2BAC-0E98-4055-B9D8-873659077D84}" type="pres">
      <dgm:prSet presAssocID="{67AB4181-AD5E-4E29-8858-1CD348FAA618}" presName="sibTrans" presStyleLbl="sibTrans2D1" presStyleIdx="3" presStyleCnt="4"/>
      <dgm:spPr/>
    </dgm:pt>
    <dgm:pt modelId="{BCF0D1E6-6944-4D75-B7E8-1695A19227FC}" type="pres">
      <dgm:prSet presAssocID="{67AB4181-AD5E-4E29-8858-1CD348FAA618}" presName="connectorText" presStyleLbl="sibTrans2D1" presStyleIdx="3" presStyleCnt="4"/>
      <dgm:spPr/>
    </dgm:pt>
    <dgm:pt modelId="{90F165FB-F1F2-43BB-B80A-29A2A1600349}" type="pres">
      <dgm:prSet presAssocID="{7417F226-2836-4372-8024-EAEB62A8C986}" presName="node" presStyleLbl="node1" presStyleIdx="4" presStyleCnt="5">
        <dgm:presLayoutVars>
          <dgm:bulletEnabled val="1"/>
        </dgm:presLayoutVars>
      </dgm:prSet>
      <dgm:spPr/>
    </dgm:pt>
  </dgm:ptLst>
  <dgm:cxnLst>
    <dgm:cxn modelId="{CCA5F811-28B2-4A92-94D2-813773B130FC}" type="presOf" srcId="{A0A2719A-F105-4322-AF0A-67A752329B00}" destId="{74982E38-909B-4C54-9F70-08AF778C0711}" srcOrd="0" destOrd="0" presId="urn:microsoft.com/office/officeart/2005/8/layout/process1"/>
    <dgm:cxn modelId="{0209EE35-0D16-4B1C-B57E-47B2784CB22A}" type="presOf" srcId="{7417F226-2836-4372-8024-EAEB62A8C986}" destId="{90F165FB-F1F2-43BB-B80A-29A2A1600349}" srcOrd="0" destOrd="0" presId="urn:microsoft.com/office/officeart/2005/8/layout/process1"/>
    <dgm:cxn modelId="{BB82FC3A-20F3-443F-96D6-06B3084EB66D}" type="presOf" srcId="{E58ECD22-C1B2-4A08-B2AF-2AFA3CF04514}" destId="{EE68C0D9-A9B6-443B-8BF6-254B696D7393}" srcOrd="0" destOrd="0" presId="urn:microsoft.com/office/officeart/2005/8/layout/process1"/>
    <dgm:cxn modelId="{58FEBF5F-2A5A-49BA-A274-91950A9FE552}" type="presOf" srcId="{67AB4181-AD5E-4E29-8858-1CD348FAA618}" destId="{BCF0D1E6-6944-4D75-B7E8-1695A19227FC}" srcOrd="1" destOrd="0" presId="urn:microsoft.com/office/officeart/2005/8/layout/process1"/>
    <dgm:cxn modelId="{56F47D6F-F056-408F-89CF-3C9E1F7C8E4F}" type="presOf" srcId="{5B03E8BD-E7CF-490E-9100-77933F49CD24}" destId="{36560895-8680-43F8-A961-21EFA2A362EE}" srcOrd="1" destOrd="0" presId="urn:microsoft.com/office/officeart/2005/8/layout/process1"/>
    <dgm:cxn modelId="{E2800273-6BA5-4EC6-B77D-4AD7781D48C4}" type="presOf" srcId="{B9050E21-A48E-4B49-AC8D-5FE02A8103B7}" destId="{F9E51460-B3BB-439E-8DE0-DAB2362D70CD}" srcOrd="0" destOrd="0" presId="urn:microsoft.com/office/officeart/2005/8/layout/process1"/>
    <dgm:cxn modelId="{5EACD955-093C-4198-9F0F-724B37E38501}" type="presOf" srcId="{A0A2719A-F105-4322-AF0A-67A752329B00}" destId="{D7C3D678-8F13-45CF-B14D-689011250C29}" srcOrd="1" destOrd="0" presId="urn:microsoft.com/office/officeart/2005/8/layout/process1"/>
    <dgm:cxn modelId="{C524E37F-BE34-4E38-9531-6D6241B9B254}" type="presOf" srcId="{0FB8F6D7-8F15-459D-BCFB-ADF254150D80}" destId="{080BD357-A9CE-4399-8CAC-9815C57E88F8}" srcOrd="0" destOrd="0" presId="urn:microsoft.com/office/officeart/2005/8/layout/process1"/>
    <dgm:cxn modelId="{0C5FAF80-C896-4A32-84A6-D7C87CC3917F}" srcId="{60A712F0-DC1E-4333-9A3A-DD7C88366680}" destId="{B9050E21-A48E-4B49-AC8D-5FE02A8103B7}" srcOrd="0" destOrd="0" parTransId="{A617EC8D-8517-4871-8CD7-3DDB89DA6BC9}" sibTransId="{0FB8F6D7-8F15-459D-BCFB-ADF254150D80}"/>
    <dgm:cxn modelId="{1D25DD92-A79D-4963-BC9C-24ECF0828C46}" srcId="{60A712F0-DC1E-4333-9A3A-DD7C88366680}" destId="{7C685B0D-96B0-45B4-95B4-05FD41A6295B}" srcOrd="3" destOrd="0" parTransId="{F46F0882-F0A7-4A19-A6F5-CB4CBA6CDDC1}" sibTransId="{67AB4181-AD5E-4E29-8858-1CD348FAA618}"/>
    <dgm:cxn modelId="{080AF892-05F6-4484-AD87-BE4D7BC7641C}" srcId="{60A712F0-DC1E-4333-9A3A-DD7C88366680}" destId="{8E1EB8D7-D5F6-4EA7-9326-ABA7A7AE9468}" srcOrd="2" destOrd="0" parTransId="{8B410C0F-CD85-4DF8-A0F4-25FAC7B991F7}" sibTransId="{5B03E8BD-E7CF-490E-9100-77933F49CD24}"/>
    <dgm:cxn modelId="{7BAAC198-22A2-46E2-AAC5-B56E8BE2F27D}" type="presOf" srcId="{8E1EB8D7-D5F6-4EA7-9326-ABA7A7AE9468}" destId="{FD75F6C4-A110-404F-B201-FC5C30FB748D}" srcOrd="0" destOrd="0" presId="urn:microsoft.com/office/officeart/2005/8/layout/process1"/>
    <dgm:cxn modelId="{B7B55699-1A27-4101-BC9F-A091D7D8C942}" type="presOf" srcId="{0FB8F6D7-8F15-459D-BCFB-ADF254150D80}" destId="{7B21B825-FC30-449E-9C23-8F1BFB28E4B1}" srcOrd="1" destOrd="0" presId="urn:microsoft.com/office/officeart/2005/8/layout/process1"/>
    <dgm:cxn modelId="{CFF3A69F-6A9F-4BA7-B321-0D5100561523}" type="presOf" srcId="{60A712F0-DC1E-4333-9A3A-DD7C88366680}" destId="{5178C779-295B-4C99-B377-B6054D3F772F}" srcOrd="0" destOrd="0" presId="urn:microsoft.com/office/officeart/2005/8/layout/process1"/>
    <dgm:cxn modelId="{217EE7AB-BDF3-4BBB-99C6-E68AFF82F6AB}" srcId="{60A712F0-DC1E-4333-9A3A-DD7C88366680}" destId="{E58ECD22-C1B2-4A08-B2AF-2AFA3CF04514}" srcOrd="1" destOrd="0" parTransId="{C91EBFE9-7D59-4947-94D9-447C38510F4F}" sibTransId="{A0A2719A-F105-4322-AF0A-67A752329B00}"/>
    <dgm:cxn modelId="{00BA33DD-8411-4CC5-A75E-515D7E445B88}" type="presOf" srcId="{5B03E8BD-E7CF-490E-9100-77933F49CD24}" destId="{FAC3A917-E296-48FF-B6B5-FCAE33F5B45F}" srcOrd="0" destOrd="0" presId="urn:microsoft.com/office/officeart/2005/8/layout/process1"/>
    <dgm:cxn modelId="{DD835AE1-9362-485F-8607-44B01C565423}" srcId="{60A712F0-DC1E-4333-9A3A-DD7C88366680}" destId="{7417F226-2836-4372-8024-EAEB62A8C986}" srcOrd="4" destOrd="0" parTransId="{C5C96437-6B41-4966-B21E-ACCBFDBC6B22}" sibTransId="{4A1E0B67-11B3-4B4F-9EA8-B432B41ED8EA}"/>
    <dgm:cxn modelId="{54B3E6F4-6782-4BBC-9438-B87934019F52}" type="presOf" srcId="{7C685B0D-96B0-45B4-95B4-05FD41A6295B}" destId="{65F36F7D-6CE6-4CCD-B60D-765DC67F88CC}" srcOrd="0" destOrd="0" presId="urn:microsoft.com/office/officeart/2005/8/layout/process1"/>
    <dgm:cxn modelId="{C0A925F5-3865-4279-89C9-023EDA9C92CD}" type="presOf" srcId="{67AB4181-AD5E-4E29-8858-1CD348FAA618}" destId="{B32A2BAC-0E98-4055-B9D8-873659077D84}" srcOrd="0" destOrd="0" presId="urn:microsoft.com/office/officeart/2005/8/layout/process1"/>
    <dgm:cxn modelId="{DE324B53-80C3-4F75-A507-7136F0B7CB4C}" type="presParOf" srcId="{5178C779-295B-4C99-B377-B6054D3F772F}" destId="{F9E51460-B3BB-439E-8DE0-DAB2362D70CD}" srcOrd="0" destOrd="0" presId="urn:microsoft.com/office/officeart/2005/8/layout/process1"/>
    <dgm:cxn modelId="{FFF542E9-FF99-4D4D-B19D-F4C56BB04F3F}" type="presParOf" srcId="{5178C779-295B-4C99-B377-B6054D3F772F}" destId="{080BD357-A9CE-4399-8CAC-9815C57E88F8}" srcOrd="1" destOrd="0" presId="urn:microsoft.com/office/officeart/2005/8/layout/process1"/>
    <dgm:cxn modelId="{A7DB4C64-4269-4235-B4DA-9C7931A3E143}" type="presParOf" srcId="{080BD357-A9CE-4399-8CAC-9815C57E88F8}" destId="{7B21B825-FC30-449E-9C23-8F1BFB28E4B1}" srcOrd="0" destOrd="0" presId="urn:microsoft.com/office/officeart/2005/8/layout/process1"/>
    <dgm:cxn modelId="{F94FCC78-9909-4A28-8D44-70B34C761578}" type="presParOf" srcId="{5178C779-295B-4C99-B377-B6054D3F772F}" destId="{EE68C0D9-A9B6-443B-8BF6-254B696D7393}" srcOrd="2" destOrd="0" presId="urn:microsoft.com/office/officeart/2005/8/layout/process1"/>
    <dgm:cxn modelId="{2133C779-5998-4196-B61A-49356D01154C}" type="presParOf" srcId="{5178C779-295B-4C99-B377-B6054D3F772F}" destId="{74982E38-909B-4C54-9F70-08AF778C0711}" srcOrd="3" destOrd="0" presId="urn:microsoft.com/office/officeart/2005/8/layout/process1"/>
    <dgm:cxn modelId="{A6ACBAA9-C468-481D-B9B3-7EE3F26FF655}" type="presParOf" srcId="{74982E38-909B-4C54-9F70-08AF778C0711}" destId="{D7C3D678-8F13-45CF-B14D-689011250C29}" srcOrd="0" destOrd="0" presId="urn:microsoft.com/office/officeart/2005/8/layout/process1"/>
    <dgm:cxn modelId="{C9DC5983-B658-4165-8C85-36F2CA8E4582}" type="presParOf" srcId="{5178C779-295B-4C99-B377-B6054D3F772F}" destId="{FD75F6C4-A110-404F-B201-FC5C30FB748D}" srcOrd="4" destOrd="0" presId="urn:microsoft.com/office/officeart/2005/8/layout/process1"/>
    <dgm:cxn modelId="{94677E4E-7F1E-4A4E-BFB1-F90665BDBA22}" type="presParOf" srcId="{5178C779-295B-4C99-B377-B6054D3F772F}" destId="{FAC3A917-E296-48FF-B6B5-FCAE33F5B45F}" srcOrd="5" destOrd="0" presId="urn:microsoft.com/office/officeart/2005/8/layout/process1"/>
    <dgm:cxn modelId="{83CA9946-C559-4056-9600-2282E80265E1}" type="presParOf" srcId="{FAC3A917-E296-48FF-B6B5-FCAE33F5B45F}" destId="{36560895-8680-43F8-A961-21EFA2A362EE}" srcOrd="0" destOrd="0" presId="urn:microsoft.com/office/officeart/2005/8/layout/process1"/>
    <dgm:cxn modelId="{16EC9ED2-3417-4BB7-9AEC-0578647A29E2}" type="presParOf" srcId="{5178C779-295B-4C99-B377-B6054D3F772F}" destId="{65F36F7D-6CE6-4CCD-B60D-765DC67F88CC}" srcOrd="6" destOrd="0" presId="urn:microsoft.com/office/officeart/2005/8/layout/process1"/>
    <dgm:cxn modelId="{D014F9C6-BF78-4C13-86C4-673808D1D034}" type="presParOf" srcId="{5178C779-295B-4C99-B377-B6054D3F772F}" destId="{B32A2BAC-0E98-4055-B9D8-873659077D84}" srcOrd="7" destOrd="0" presId="urn:microsoft.com/office/officeart/2005/8/layout/process1"/>
    <dgm:cxn modelId="{5B96166F-8680-4A53-8028-53A87E0689A1}" type="presParOf" srcId="{B32A2BAC-0E98-4055-B9D8-873659077D84}" destId="{BCF0D1E6-6944-4D75-B7E8-1695A19227FC}" srcOrd="0" destOrd="0" presId="urn:microsoft.com/office/officeart/2005/8/layout/process1"/>
    <dgm:cxn modelId="{854276FE-8F1B-43F3-A05F-CD6FE9F2F9D4}" type="presParOf" srcId="{5178C779-295B-4C99-B377-B6054D3F772F}" destId="{90F165FB-F1F2-43BB-B80A-29A2A160034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51460-B3BB-439E-8DE0-DAB2362D70CD}">
      <dsp:nvSpPr>
        <dsp:cNvPr id="0" name=""/>
        <dsp:cNvSpPr/>
      </dsp:nvSpPr>
      <dsp:spPr>
        <a:xfrm>
          <a:off x="5532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문제 정의</a:t>
          </a:r>
        </a:p>
      </dsp:txBody>
      <dsp:txXfrm>
        <a:off x="35674" y="2203748"/>
        <a:ext cx="1654916" cy="968836"/>
      </dsp:txXfrm>
    </dsp:sp>
    <dsp:sp modelId="{080BD357-A9CE-4399-8CAC-9815C57E88F8}">
      <dsp:nvSpPr>
        <dsp:cNvPr id="0" name=""/>
        <dsp:cNvSpPr/>
      </dsp:nvSpPr>
      <dsp:spPr>
        <a:xfrm>
          <a:off x="189225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253" y="2560555"/>
        <a:ext cx="254535" cy="255221"/>
      </dsp:txXfrm>
    </dsp:sp>
    <dsp:sp modelId="{EE68C0D9-A9B6-443B-8BF6-254B696D7393}">
      <dsp:nvSpPr>
        <dsp:cNvPr id="0" name=""/>
        <dsp:cNvSpPr/>
      </dsp:nvSpPr>
      <dsp:spPr>
        <a:xfrm>
          <a:off x="240681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데이터 수집</a:t>
          </a:r>
        </a:p>
      </dsp:txBody>
      <dsp:txXfrm>
        <a:off x="2436955" y="2203748"/>
        <a:ext cx="1654916" cy="968836"/>
      </dsp:txXfrm>
    </dsp:sp>
    <dsp:sp modelId="{74982E38-909B-4C54-9F70-08AF778C0711}">
      <dsp:nvSpPr>
        <dsp:cNvPr id="0" name=""/>
        <dsp:cNvSpPr/>
      </dsp:nvSpPr>
      <dsp:spPr>
        <a:xfrm>
          <a:off x="429353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293533" y="2560555"/>
        <a:ext cx="254535" cy="255221"/>
      </dsp:txXfrm>
    </dsp:sp>
    <dsp:sp modelId="{FD75F6C4-A110-404F-B201-FC5C30FB748D}">
      <dsp:nvSpPr>
        <dsp:cNvPr id="0" name=""/>
        <dsp:cNvSpPr/>
      </dsp:nvSpPr>
      <dsp:spPr>
        <a:xfrm>
          <a:off x="480809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latin typeface="+mn-ea"/>
              <a:ea typeface="+mn-ea"/>
            </a:rPr>
            <a:t>전처리</a:t>
          </a:r>
          <a:r>
            <a:rPr lang="ko-KR" altLang="en-US" sz="1900" kern="1200" dirty="0">
              <a:latin typeface="+mn-ea"/>
              <a:ea typeface="+mn-ea"/>
            </a:rPr>
            <a:t> </a:t>
          </a:r>
        </a:p>
      </dsp:txBody>
      <dsp:txXfrm>
        <a:off x="4838235" y="2203748"/>
        <a:ext cx="1654916" cy="968836"/>
      </dsp:txXfrm>
    </dsp:sp>
    <dsp:sp modelId="{FAC3A917-E296-48FF-B6B5-FCAE33F5B45F}">
      <dsp:nvSpPr>
        <dsp:cNvPr id="0" name=""/>
        <dsp:cNvSpPr/>
      </dsp:nvSpPr>
      <dsp:spPr>
        <a:xfrm>
          <a:off x="669481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694814" y="2560555"/>
        <a:ext cx="254535" cy="255221"/>
      </dsp:txXfrm>
    </dsp:sp>
    <dsp:sp modelId="{65F36F7D-6CE6-4CCD-B60D-765DC67F88CC}">
      <dsp:nvSpPr>
        <dsp:cNvPr id="0" name=""/>
        <dsp:cNvSpPr/>
      </dsp:nvSpPr>
      <dsp:spPr>
        <a:xfrm>
          <a:off x="720937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모델링</a:t>
          </a:r>
          <a:r>
            <a:rPr lang="en-US" altLang="en-US" sz="1900" kern="1200" dirty="0">
              <a:latin typeface="+mn-ea"/>
              <a:ea typeface="+mn-ea"/>
            </a:rPr>
            <a:t>/</a:t>
          </a:r>
          <a:r>
            <a:rPr lang="ko-KR" altLang="en-US" sz="1900" kern="1200" dirty="0">
              <a:latin typeface="+mn-ea"/>
              <a:ea typeface="+mn-ea"/>
            </a:rPr>
            <a:t>분석</a:t>
          </a:r>
        </a:p>
      </dsp:txBody>
      <dsp:txXfrm>
        <a:off x="7239516" y="2203748"/>
        <a:ext cx="1654916" cy="968836"/>
      </dsp:txXfrm>
    </dsp:sp>
    <dsp:sp modelId="{B32A2BAC-0E98-4055-B9D8-873659077D84}">
      <dsp:nvSpPr>
        <dsp:cNvPr id="0" name=""/>
        <dsp:cNvSpPr/>
      </dsp:nvSpPr>
      <dsp:spPr>
        <a:xfrm>
          <a:off x="909609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096094" y="2560555"/>
        <a:ext cx="254535" cy="255221"/>
      </dsp:txXfrm>
    </dsp:sp>
    <dsp:sp modelId="{90F165FB-F1F2-43BB-B80A-29A2A1600349}">
      <dsp:nvSpPr>
        <dsp:cNvPr id="0" name=""/>
        <dsp:cNvSpPr/>
      </dsp:nvSpPr>
      <dsp:spPr>
        <a:xfrm>
          <a:off x="961065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시각화</a:t>
          </a:r>
          <a:endParaRPr lang="en-US" altLang="ko-KR" sz="1900" kern="1200" dirty="0">
            <a:latin typeface="+mn-ea"/>
            <a:ea typeface="+mn-ea"/>
          </a:endParaRPr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및 보고</a:t>
          </a:r>
        </a:p>
      </dsp:txBody>
      <dsp:txXfrm>
        <a:off x="9640796" y="2203748"/>
        <a:ext cx="1654916" cy="96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0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6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9C8F-73A5-B4E6-CC99-1D479C14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70559-AB11-AC90-7E50-52F2801E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DA2ED-400D-1F7B-EBED-18D86167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8C7D1-F0C8-2A4B-CE19-5AEF54B93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01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2639B-48F9-441F-3367-E71DF98A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EBC-39DA-C926-756D-A939DD6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D80D3-B02B-EAEE-97AA-CC29DF63B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3935D-2A54-B41E-E6BC-3E697E575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9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9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00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3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index/index.do" TargetMode="External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.go.kr/index.do" TargetMode="External"/><Relationship Id="rId4" Type="http://schemas.openxmlformats.org/officeDocument/2006/relationships/hyperlink" Target="https://www.kaggle.com/datase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k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diagrams.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sv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hyperlink" Target="https://youtu.be/AzQ6RnzUnpE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18.png"/><Relationship Id="rId3" Type="http://schemas.openxmlformats.org/officeDocument/2006/relationships/image" Target="../media/image38.svg"/><Relationship Id="rId21" Type="http://schemas.openxmlformats.org/officeDocument/2006/relationships/image" Target="../media/image65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17.svg"/><Relationship Id="rId2" Type="http://schemas.openxmlformats.org/officeDocument/2006/relationships/image" Target="../media/image37.png"/><Relationship Id="rId16" Type="http://schemas.openxmlformats.org/officeDocument/2006/relationships/image" Target="../media/image1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image" Target="../media/image1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38.svg"/><Relationship Id="rId3" Type="http://schemas.openxmlformats.org/officeDocument/2006/relationships/image" Target="../media/image67.sv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37.png"/><Relationship Id="rId2" Type="http://schemas.openxmlformats.org/officeDocument/2006/relationships/image" Target="../media/image66.png"/><Relationship Id="rId16" Type="http://schemas.openxmlformats.org/officeDocument/2006/relationships/image" Target="../media/image80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43.svg"/><Relationship Id="rId10" Type="http://schemas.openxmlformats.org/officeDocument/2006/relationships/image" Target="../media/image74.sv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71.png"/><Relationship Id="rId3" Type="http://schemas.openxmlformats.org/officeDocument/2006/relationships/image" Target="../media/image67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88.png"/><Relationship Id="rId24" Type="http://schemas.openxmlformats.org/officeDocument/2006/relationships/image" Target="../media/image42.png"/><Relationship Id="rId5" Type="http://schemas.openxmlformats.org/officeDocument/2006/relationships/image" Target="../media/image69.png"/><Relationship Id="rId15" Type="http://schemas.openxmlformats.org/officeDocument/2006/relationships/image" Target="../media/image92.png"/><Relationship Id="rId23" Type="http://schemas.openxmlformats.org/officeDocument/2006/relationships/image" Target="../media/image83.png"/><Relationship Id="rId28" Type="http://schemas.openxmlformats.org/officeDocument/2006/relationships/image" Target="../media/image100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68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7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6.svg"/><Relationship Id="rId3" Type="http://schemas.openxmlformats.org/officeDocument/2006/relationships/image" Target="../media/image67.svg"/><Relationship Id="rId7" Type="http://schemas.openxmlformats.org/officeDocument/2006/relationships/image" Target="../media/image104.svg"/><Relationship Id="rId12" Type="http://schemas.openxmlformats.org/officeDocument/2006/relationships/image" Target="../media/image1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43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10" Type="http://schemas.openxmlformats.org/officeDocument/2006/relationships/image" Target="../media/image42.png"/><Relationship Id="rId4" Type="http://schemas.openxmlformats.org/officeDocument/2006/relationships/image" Target="../media/image102.png"/><Relationship Id="rId9" Type="http://schemas.openxmlformats.org/officeDocument/2006/relationships/image" Target="../media/image83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4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12" Type="http://schemas.openxmlformats.org/officeDocument/2006/relationships/image" Target="../media/image19.svg"/><Relationship Id="rId17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18.png"/><Relationship Id="rId5" Type="http://schemas.openxmlformats.org/officeDocument/2006/relationships/image" Target="../media/image110.svg"/><Relationship Id="rId15" Type="http://schemas.openxmlformats.org/officeDocument/2006/relationships/image" Target="../media/image83.png"/><Relationship Id="rId10" Type="http://schemas.openxmlformats.org/officeDocument/2006/relationships/image" Target="../media/image113.sv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68.png"/><Relationship Id="rId10" Type="http://schemas.openxmlformats.org/officeDocument/2006/relationships/image" Target="../media/image121.png"/><Relationship Id="rId4" Type="http://schemas.openxmlformats.org/officeDocument/2006/relationships/image" Target="../media/image67.sv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3.svg"/><Relationship Id="rId3" Type="http://schemas.openxmlformats.org/officeDocument/2006/relationships/image" Target="../media/image67.svg"/><Relationship Id="rId7" Type="http://schemas.openxmlformats.org/officeDocument/2006/relationships/image" Target="../media/image125.svg"/><Relationship Id="rId12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83.png"/><Relationship Id="rId5" Type="http://schemas.openxmlformats.org/officeDocument/2006/relationships/image" Target="../media/image123.svg"/><Relationship Id="rId10" Type="http://schemas.openxmlformats.org/officeDocument/2006/relationships/image" Target="../media/image127.sv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book/14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7D1E-4520-D3BD-EAD8-386FAF82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C32208-4018-F772-C830-2DC87CA8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B6B9164-872E-5D8C-0922-2239C0833A68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159162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CSV, Excel, API, </a:t>
            </a:r>
            <a:r>
              <a:rPr lang="ko-KR" altLang="en-US" dirty="0"/>
              <a:t>오픈데이터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>
                <a:latin typeface="+mn-ea"/>
              </a:rPr>
              <a:t>꼭 하나의 데이터 파일만 사용하지 않아도 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06" y="2672370"/>
            <a:ext cx="5257800" cy="3372296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서울 </a:t>
            </a:r>
            <a:r>
              <a:rPr lang="ko-KR" altLang="en-US" sz="2400" dirty="0" err="1">
                <a:latin typeface="+mn-ea"/>
              </a:rPr>
              <a:t>열린데이터</a:t>
            </a:r>
            <a:r>
              <a:rPr lang="ko-KR" altLang="en-US" sz="2400" dirty="0">
                <a:latin typeface="+mn-ea"/>
              </a:rPr>
              <a:t> 광장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2"/>
              </a:rPr>
              <a:t>https://data.seoul.go.kr/</a:t>
            </a: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국가 통계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3"/>
              </a:rPr>
              <a:t>https://kosis.kr/index/index.do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838200" y="2672370"/>
            <a:ext cx="5257800" cy="3372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en-US" altLang="ko-KR" sz="2400" dirty="0" err="1">
                <a:latin typeface="+mn-ea"/>
              </a:rPr>
              <a:t>kaggle</a:t>
            </a:r>
            <a:r>
              <a:rPr lang="ko-KR" altLang="en-US" sz="2400" dirty="0">
                <a:latin typeface="+mn-ea"/>
              </a:rPr>
              <a:t>데이터 셋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>
              <a:latin typeface="+mn-ea"/>
              <a:hlinkClick r:id="rId4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4"/>
              </a:rPr>
              <a:t>https://www.kaggle.com/datasets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공공데이터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5"/>
              </a:rPr>
              <a:t>https://www.data.go.kr/index.do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996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3172-0487-C719-7555-60488406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14E1E5E-BF9D-7E31-C616-5A98908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92601308-9780-EAB1-1901-9BEC5C4B4C14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</a:t>
            </a:r>
            <a:r>
              <a:rPr lang="ko-KR" altLang="en-US" dirty="0"/>
              <a:t>분석이나 모델링에 적합하도록 데이터를 정리</a:t>
            </a:r>
            <a:r>
              <a:rPr lang="en-US" altLang="ko-KR" dirty="0"/>
              <a:t>·</a:t>
            </a:r>
            <a:r>
              <a:rPr lang="ko-KR" altLang="en-US" dirty="0"/>
              <a:t>변환</a:t>
            </a:r>
            <a:r>
              <a:rPr lang="en-US" altLang="ko-KR" dirty="0"/>
              <a:t>·</a:t>
            </a:r>
            <a:r>
              <a:rPr lang="ko-KR" altLang="en-US" dirty="0"/>
              <a:t>가공하는 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: </a:t>
            </a:r>
            <a:r>
              <a:rPr lang="en-US" altLang="ko-KR" dirty="0" err="1"/>
              <a:t>df.dropna</a:t>
            </a:r>
            <a:r>
              <a:rPr lang="en-US" altLang="ko-KR" dirty="0"/>
              <a:t>(), </a:t>
            </a:r>
            <a:r>
              <a:rPr lang="en-US" altLang="ko-KR" dirty="0" err="1"/>
              <a:t>df.fillna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이상치 탐색</a:t>
            </a:r>
            <a:r>
              <a:rPr lang="en-US" altLang="ko-KR" dirty="0"/>
              <a:t>: </a:t>
            </a:r>
            <a:r>
              <a:rPr lang="en-US" altLang="ko-KR" dirty="0" err="1"/>
              <a:t>df.describe</a:t>
            </a:r>
            <a:r>
              <a:rPr lang="en-US" altLang="ko-KR" dirty="0"/>
              <a:t>(), boxplot </a:t>
            </a:r>
            <a:r>
              <a:rPr lang="ko-KR" altLang="en-US" dirty="0"/>
              <a:t>시각화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변환</a:t>
            </a:r>
            <a:r>
              <a:rPr lang="en-US" altLang="ko-KR" dirty="0"/>
              <a:t>: </a:t>
            </a:r>
            <a:r>
              <a:rPr lang="en-US" altLang="ko-KR" dirty="0" err="1"/>
              <a:t>astype</a:t>
            </a:r>
            <a:r>
              <a:rPr lang="en-US" altLang="ko-KR" dirty="0"/>
              <a:t>, apply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14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1568-FFF6-D2E4-7FD7-2047E490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6EA832-32F5-8BF5-11C3-D4262578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46ED31F-5A8F-7E75-2E5D-3555F9614F5F}"/>
              </a:ext>
            </a:extLst>
          </p:cNvPr>
          <p:cNvSpPr txBox="1">
            <a:spLocks/>
          </p:cNvSpPr>
          <p:nvPr/>
        </p:nvSpPr>
        <p:spPr>
          <a:xfrm>
            <a:off x="238991" y="968697"/>
            <a:ext cx="11701221" cy="526847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</a:t>
            </a:r>
            <a:r>
              <a:rPr lang="en-US" altLang="ko-KR" sz="2400" dirty="0"/>
              <a:t> </a:t>
            </a:r>
            <a:r>
              <a:rPr lang="ko-KR" altLang="en-US" sz="2400" b="1" dirty="0"/>
              <a:t>데이터 속 규칙과 패턴을 찾는 것</a:t>
            </a:r>
            <a:r>
              <a:rPr lang="ko-KR" altLang="en-US" sz="2400" dirty="0"/>
              <a:t>이 핵심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EDA(Exploratory Data Analysis) :</a:t>
            </a:r>
            <a:r>
              <a:rPr lang="ko-KR" altLang="en-US" sz="2400" dirty="0"/>
              <a:t> 탐색적 데이터 분석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데이터의 특징과 패턴</a:t>
            </a:r>
            <a:r>
              <a:rPr lang="en-US" altLang="ko-KR" sz="2000" dirty="0"/>
              <a:t>, </a:t>
            </a:r>
            <a:r>
              <a:rPr lang="ko-KR" altLang="en-US" sz="2000" dirty="0"/>
              <a:t>관계</a:t>
            </a:r>
            <a:r>
              <a:rPr lang="en-US" altLang="ko-KR" sz="2000" dirty="0"/>
              <a:t>, </a:t>
            </a:r>
            <a:r>
              <a:rPr lang="ko-KR" altLang="en-US" sz="2000" dirty="0"/>
              <a:t>이상치를 발견하기 위해 데이터를 다양한 시각화와 통계 기법으로 탐색하는 과정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기본 구조 확인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.info(), .head(), .describe()</a:t>
            </a:r>
            <a:r>
              <a:rPr lang="ko-KR" altLang="en-US" sz="2000" dirty="0"/>
              <a:t>로 데이터 전반 파악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기술 통계량 계산 </a:t>
            </a:r>
            <a:r>
              <a:rPr lang="en-US" altLang="ko-KR" sz="2000" dirty="0"/>
              <a:t>: </a:t>
            </a:r>
            <a:r>
              <a:rPr lang="ko-KR" altLang="en-US" sz="2000" dirty="0"/>
              <a:t>평균</a:t>
            </a:r>
            <a:r>
              <a:rPr lang="en-US" altLang="ko-KR" sz="2000" dirty="0"/>
              <a:t>, </a:t>
            </a:r>
            <a:r>
              <a:rPr lang="ko-KR" altLang="en-US" sz="2000" dirty="0"/>
              <a:t>중앙값</a:t>
            </a:r>
            <a:r>
              <a:rPr lang="en-US" altLang="ko-KR" sz="2000" dirty="0"/>
              <a:t>, </a:t>
            </a:r>
            <a:r>
              <a:rPr lang="ko-KR" altLang="en-US" sz="2000" dirty="0"/>
              <a:t>표준편차</a:t>
            </a:r>
            <a:r>
              <a:rPr lang="en-US" altLang="ko-KR" sz="2000" dirty="0"/>
              <a:t>, </a:t>
            </a:r>
            <a:r>
              <a:rPr lang="ko-KR" altLang="en-US" sz="2000" dirty="0"/>
              <a:t>사분위수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단변량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하나씩 보기</a:t>
            </a:r>
            <a:r>
              <a:rPr lang="en-US" altLang="ko-KR" sz="2000" dirty="0"/>
              <a:t>) : 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수치형</a:t>
            </a:r>
            <a:r>
              <a:rPr lang="en-US" altLang="ko-KR" sz="1600" dirty="0"/>
              <a:t>: </a:t>
            </a:r>
            <a:r>
              <a:rPr lang="ko-KR" altLang="en-US" sz="1600" dirty="0"/>
              <a:t>히스토그램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박스플롯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범주형</a:t>
            </a:r>
            <a:r>
              <a:rPr lang="en-US" altLang="ko-KR" sz="1600" dirty="0"/>
              <a:t>: </a:t>
            </a:r>
            <a:r>
              <a:rPr lang="ko-KR" altLang="en-US" sz="1600" dirty="0"/>
              <a:t>막대그래프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이변량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다변량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간 관계 보기</a:t>
            </a:r>
            <a:r>
              <a:rPr lang="en-US" altLang="ko-KR" sz="2000" dirty="0"/>
              <a:t>) : </a:t>
            </a:r>
            <a:r>
              <a:rPr lang="ko-KR" altLang="en-US" sz="2000" dirty="0" err="1"/>
              <a:t>산점도</a:t>
            </a:r>
            <a:r>
              <a:rPr lang="en-US" altLang="ko-KR" sz="2000" dirty="0"/>
              <a:t>, </a:t>
            </a:r>
            <a:r>
              <a:rPr lang="ko-KR" altLang="en-US" sz="2000" dirty="0"/>
              <a:t>상관계수 </a:t>
            </a:r>
            <a:r>
              <a:rPr lang="ko-KR" altLang="en-US" sz="2000" dirty="0" err="1"/>
              <a:t>히트맵</a:t>
            </a:r>
            <a:r>
              <a:rPr lang="en-US" altLang="ko-KR" sz="2000" dirty="0"/>
              <a:t>, </a:t>
            </a:r>
            <a:r>
              <a:rPr lang="ko-KR" altLang="en-US" sz="2000" dirty="0"/>
              <a:t>그룹 비교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이상치 탐지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Boxplot, </a:t>
            </a:r>
            <a:r>
              <a:rPr lang="ko-KR" altLang="en-US" sz="2000" dirty="0"/>
              <a:t>분포 확인으로 비정상 값 식별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0269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14FD-AA16-B8FB-9C34-51FB744F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A83CAB8-6E0D-A20A-D2ED-ECCFF4FF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ABEB8C7-C587-7461-5D41-78F3139EC32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상관관계 분석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두 변수 간 선형 관계를 수치로 표현한 값 </a:t>
            </a:r>
            <a:r>
              <a:rPr lang="en-US" altLang="ko-KR" dirty="0"/>
              <a:t>(–1 ~ 1 </a:t>
            </a:r>
            <a:r>
              <a:rPr lang="ko-KR" altLang="en-US" dirty="0"/>
              <a:t>범위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1: </a:t>
            </a:r>
            <a:r>
              <a:rPr lang="ko-KR" altLang="en-US" dirty="0"/>
              <a:t>완전 양의 상관</a:t>
            </a:r>
            <a:r>
              <a:rPr lang="en-US" altLang="ko-KR" dirty="0"/>
              <a:t>, –1: </a:t>
            </a:r>
            <a:r>
              <a:rPr lang="ko-KR" altLang="en-US" dirty="0"/>
              <a:t>완전 음의 상관</a:t>
            </a:r>
            <a:r>
              <a:rPr lang="en-US" altLang="ko-KR" dirty="0"/>
              <a:t>, 0: </a:t>
            </a:r>
            <a:r>
              <a:rPr lang="ko-KR" altLang="en-US" dirty="0"/>
              <a:t>선형 관계 없음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상관관계 ≠ 인과관계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71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A12B-657C-9D4E-0D00-282D0FB2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1C6DC5-E334-077B-A604-9AFA029A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5A1D20-DB18-EEB5-09D3-33FF9E6D343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그룹별 평균 비교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범주형 변수에 따라 다른 그룹의 평균</a:t>
            </a:r>
            <a:r>
              <a:rPr lang="en-US" altLang="ko-KR" dirty="0"/>
              <a:t>·</a:t>
            </a:r>
            <a:r>
              <a:rPr lang="ko-KR" altLang="en-US" dirty="0"/>
              <a:t>분포 비교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와 시각화를 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666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244B-1EBF-092E-79BF-0B78CEAF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E358BA9-A0A6-A9D5-FE78-78C7C8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149E2CA-4BDB-271B-D2C9-629989B4FB6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추세 분석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시간에 따른 변화 패턴 확인 </a:t>
            </a:r>
            <a:r>
              <a:rPr lang="en-US" altLang="ko-KR" dirty="0"/>
              <a:t>(</a:t>
            </a:r>
            <a:r>
              <a:rPr lang="ko-KR" altLang="en-US" dirty="0"/>
              <a:t>계절성</a:t>
            </a:r>
            <a:r>
              <a:rPr lang="en-US" altLang="ko-KR" dirty="0"/>
              <a:t>, </a:t>
            </a:r>
            <a:r>
              <a:rPr lang="ko-KR" altLang="en-US" dirty="0"/>
              <a:t>상승</a:t>
            </a:r>
            <a:r>
              <a:rPr lang="en-US" altLang="ko-KR" dirty="0"/>
              <a:t>/</a:t>
            </a:r>
            <a:r>
              <a:rPr lang="ko-KR" altLang="en-US" dirty="0"/>
              <a:t>하락 추세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시계열 데이터에서 패턴 찾기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067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5F7C-B60C-0950-E0CC-C2A18C92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7B123FC-1EE5-98AF-47A0-DB0ECB3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b="1" dirty="0"/>
              <a:t>시각화 및 결과 보고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C5E1A8F1-E576-81A6-F4D8-629B950536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분석에 따른 결론이 논리적 흐름에 부합하도록 결론을 도출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어떤 과정을 따라 결론이 도출되었는지를 충실하게 기록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시각화</a:t>
            </a:r>
            <a:r>
              <a:rPr lang="en-US" altLang="ko-KR" dirty="0"/>
              <a:t>/</a:t>
            </a:r>
            <a:r>
              <a:rPr lang="ko-KR" altLang="en-US" dirty="0"/>
              <a:t>결과 </a:t>
            </a:r>
            <a:r>
              <a:rPr lang="ko-KR" altLang="en-US" dirty="0" err="1"/>
              <a:t>보고시</a:t>
            </a:r>
            <a:r>
              <a:rPr lang="ko-KR" altLang="en-US" dirty="0"/>
              <a:t> 스토리텔링 구조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 → 데이터 → 분석 → 결과 → 의미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시각화 사용도구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Seaborn: </a:t>
            </a:r>
            <a:r>
              <a:rPr lang="ko-KR" altLang="en-US" dirty="0"/>
              <a:t>데이터 분석 시각화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Matplotlib: </a:t>
            </a:r>
            <a:r>
              <a:rPr lang="ko-KR" altLang="en-US" dirty="0"/>
              <a:t>세부 커스터마이징</a:t>
            </a:r>
          </a:p>
        </p:txBody>
      </p:sp>
    </p:spTree>
    <p:extLst>
      <p:ext uri="{BB962C8B-B14F-4D97-AF65-F5344CB8AC3E}">
        <p14:creationId xmlns:p14="http://schemas.microsoft.com/office/powerpoint/2010/main" val="135255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AC9AE-44BF-A9B4-8B66-4BC619C38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AC0A6-99C1-1F4D-E6D5-96EDCE93C1A7}"/>
              </a:ext>
            </a:extLst>
          </p:cNvPr>
          <p:cNvSpPr txBox="1"/>
          <p:nvPr/>
        </p:nvSpPr>
        <p:spPr>
          <a:xfrm>
            <a:off x="3304245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계획서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94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32AC-D062-F74F-BE36-1F2AF426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CADF1-77FB-5BBF-AE7C-EA2ABE5F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7FBA2-0D0E-95A1-99CD-47F73202926B}"/>
              </a:ext>
            </a:extLst>
          </p:cNvPr>
          <p:cNvSpPr txBox="1"/>
          <p:nvPr/>
        </p:nvSpPr>
        <p:spPr>
          <a:xfrm>
            <a:off x="251788" y="909496"/>
            <a:ext cx="11635412" cy="503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3200" b="1" dirty="0"/>
              <a:t>💡 프로젝트 계획서 작성의 이유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명확한 목표 설정 </a:t>
            </a:r>
            <a:r>
              <a:rPr lang="en-US" altLang="ko-KR" sz="2200" b="1" dirty="0"/>
              <a:t>:</a:t>
            </a:r>
            <a:r>
              <a:rPr lang="ko-KR" altLang="en-US" sz="2200" b="1" dirty="0"/>
              <a:t> </a:t>
            </a:r>
            <a:r>
              <a:rPr lang="ko-KR" altLang="en-US" sz="2200" dirty="0"/>
              <a:t>프로젝트의 목적</a:t>
            </a:r>
            <a:r>
              <a:rPr lang="en-US" altLang="ko-KR" sz="2200" dirty="0"/>
              <a:t>, </a:t>
            </a:r>
            <a:r>
              <a:rPr lang="ko-KR" altLang="en-US" sz="2200" dirty="0"/>
              <a:t>범위</a:t>
            </a:r>
            <a:r>
              <a:rPr lang="en-US" altLang="ko-KR" sz="2200" dirty="0"/>
              <a:t>, </a:t>
            </a:r>
            <a:r>
              <a:rPr lang="ko-KR" altLang="en-US" sz="2200" dirty="0"/>
              <a:t>목표를 명확히 정의하여 방향성을 확립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효율적인 자원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시간</a:t>
            </a:r>
            <a:r>
              <a:rPr lang="en-US" altLang="ko-KR" sz="2200" dirty="0"/>
              <a:t>, </a:t>
            </a:r>
            <a:r>
              <a:rPr lang="ko-KR" altLang="en-US" sz="2200" dirty="0"/>
              <a:t>인력</a:t>
            </a:r>
            <a:r>
              <a:rPr lang="en-US" altLang="ko-KR" sz="2200" dirty="0"/>
              <a:t>, </a:t>
            </a:r>
            <a:r>
              <a:rPr lang="ko-KR" altLang="en-US" sz="2200" dirty="0"/>
              <a:t>비용 등 필요한 자원을 체계적으로 관리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리스크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잠재적인 문제점을 사전에 예측하고 대응 전략 마련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팀원 간 커뮤니케이션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역할 분담 및 일정 공유를 통해 협업 강화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성과 측정 및 피드백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진행 상태를 체계적으로 모니터링하고 성과를 평가 가능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문서화 및 참고 자료 활용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완료 후 다른 프로젝트에 활용 가능한 기준 및 참고 자료 제공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88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23301-E37F-440C-253A-F2E6EEB7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56FCC-7E64-FD97-F250-13632D99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C94EA-C7FC-44CF-5524-DD3EA4304B10}"/>
              </a:ext>
            </a:extLst>
          </p:cNvPr>
          <p:cNvSpPr txBox="1"/>
          <p:nvPr/>
        </p:nvSpPr>
        <p:spPr>
          <a:xfrm>
            <a:off x="399143" y="1325563"/>
            <a:ext cx="11393714" cy="4565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프로젝트 개요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1.1 </a:t>
            </a:r>
            <a:r>
              <a:rPr lang="ko-KR" altLang="en-US" sz="2400" b="1" dirty="0"/>
              <a:t>프로젝트 이름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이름을 명확히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1.2 </a:t>
            </a:r>
            <a:r>
              <a:rPr lang="ko-KR" altLang="en-US" sz="2400" b="1" dirty="0"/>
              <a:t>프로젝트 설명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목적과 주요 기능</a:t>
            </a:r>
            <a:r>
              <a:rPr lang="en-US" altLang="ko-KR" sz="2400" dirty="0"/>
              <a:t>, </a:t>
            </a:r>
            <a:r>
              <a:rPr lang="ko-KR" altLang="en-US" sz="2400" dirty="0"/>
              <a:t>해결하고자 하는 문제에 대해 간단히 설명해주세요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1.3 </a:t>
            </a:r>
            <a:r>
              <a:rPr lang="ko-KR" altLang="en-US" sz="2400" b="1" dirty="0"/>
              <a:t>주요 기술 스택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프로젝트에서 사용할 언어</a:t>
            </a:r>
            <a:r>
              <a:rPr lang="en-US" altLang="ko-KR" sz="2400" dirty="0"/>
              <a:t>, </a:t>
            </a:r>
            <a:r>
              <a:rPr lang="ko-KR" altLang="en-US" sz="2400" dirty="0"/>
              <a:t>프레임워크</a:t>
            </a:r>
            <a:r>
              <a:rPr lang="en-US" altLang="ko-KR" sz="2400" dirty="0"/>
              <a:t>,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데이터베이스 등을 명시해주세요</a:t>
            </a:r>
            <a:r>
              <a:rPr lang="en-US" altLang="ko-KR" sz="2400" dirty="0"/>
              <a:t>.(</a:t>
            </a:r>
            <a:r>
              <a:rPr lang="ko-KR" altLang="en-US" sz="2400" dirty="0"/>
              <a:t>사용 버전 포함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231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285750" y="1041943"/>
            <a:ext cx="11654462" cy="5108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대주제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지하철 연간 이용 및 수요도 예측 시스템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 주제 선정</a:t>
            </a:r>
            <a:r>
              <a:rPr lang="ko-KR" altLang="en-US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3200" b="1" dirty="0">
                <a:solidFill>
                  <a:srgbClr val="FF339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자유 주제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목적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기술 숙련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프로젝트 경험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 구성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3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인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/2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인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1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조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0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3E07-50D6-56B5-03AC-FA5509B8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1520B-E237-636A-81B9-E12D440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8EA8C-1C45-FFEA-762F-EE9FB27E3498}"/>
              </a:ext>
            </a:extLst>
          </p:cNvPr>
          <p:cNvSpPr txBox="1"/>
          <p:nvPr/>
        </p:nvSpPr>
        <p:spPr>
          <a:xfrm>
            <a:off x="399143" y="1151392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팀 구성 및 역할 분담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2.1 </a:t>
            </a:r>
            <a:r>
              <a:rPr lang="ko-KR" altLang="en-US" sz="2400" b="1" dirty="0"/>
              <a:t>팀 소개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이름 및 팀에 관한 간단한 소개를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2.2 </a:t>
            </a:r>
            <a:r>
              <a:rPr lang="ko-KR" altLang="en-US" sz="2400" b="1" dirty="0"/>
              <a:t>역할 분담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내 각 개인의 역할과 책임을 명시하세요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1D2E12-4BDA-6388-81BF-AFE44CA94EB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338040"/>
          <a:ext cx="10515600" cy="1737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279703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14837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8598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주요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2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전체 일정 관리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진행 상황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프론트엔드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6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이영희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백엔드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 구축 및 데이터베이스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93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4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C33C2-5426-C813-DC45-FFD0729BC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A2085-8F26-F63F-91F7-E0A0C335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76CDB-2C59-F402-B483-3B96DC0CB1E9}"/>
              </a:ext>
            </a:extLst>
          </p:cNvPr>
          <p:cNvSpPr txBox="1"/>
          <p:nvPr/>
        </p:nvSpPr>
        <p:spPr>
          <a:xfrm>
            <a:off x="399143" y="917681"/>
            <a:ext cx="11393714" cy="18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 </a:t>
            </a:r>
            <a:r>
              <a:rPr lang="ko-KR" altLang="en-US" sz="2800" b="1" dirty="0"/>
              <a:t>프로젝트 세부 계획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3.1 </a:t>
            </a:r>
            <a:r>
              <a:rPr lang="ko-KR" altLang="en-US" sz="2400" b="1" dirty="0"/>
              <a:t>일정 및 마일스톤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주요 일정과 마일스톤을 작성하세요</a:t>
            </a:r>
            <a:r>
              <a:rPr lang="en-US" altLang="ko-KR" sz="280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172C3B-2ADF-66A9-C301-BD7438939857}"/>
              </a:ext>
            </a:extLst>
          </p:cNvPr>
          <p:cNvGraphicFramePr>
            <a:graphicFrameLocks noGrp="1"/>
          </p:cNvGraphicFramePr>
          <p:nvPr/>
        </p:nvGraphicFramePr>
        <p:xfrm>
          <a:off x="460828" y="2815322"/>
          <a:ext cx="11270343" cy="18798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56781">
                  <a:extLst>
                    <a:ext uri="{9D8B030D-6E8A-4147-A177-3AD203B41FA5}">
                      <a16:colId xmlns:a16="http://schemas.microsoft.com/office/drawing/2014/main" val="2123945151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855385467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322725072"/>
                    </a:ext>
                  </a:extLst>
                </a:gridCol>
              </a:tblGrid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마일스톤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목표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세부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580736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기획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2025-01-15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기능 명세서 작성 및 기술 스택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69567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en-US"/>
                        <a:t>MVP </a:t>
                      </a:r>
                      <a:r>
                        <a:rPr lang="ko-KR" altLang="en-US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핵심 기능이 포함된 최소 제품 개발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861539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모든 기능 구현 및 발표 자료 준비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33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95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BD6A-4A94-7570-39EF-647F7C86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3164A-01B2-E962-CC3D-296BD05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154F8-059B-AFFA-97A3-C02CE01E73C5}"/>
              </a:ext>
            </a:extLst>
          </p:cNvPr>
          <p:cNvSpPr txBox="1"/>
          <p:nvPr/>
        </p:nvSpPr>
        <p:spPr>
          <a:xfrm>
            <a:off x="399143" y="103535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3.2 </a:t>
            </a:r>
            <a:r>
              <a:rPr lang="ko-KR" altLang="en-US" sz="2800" b="1" dirty="0"/>
              <a:t>개발 프로세스 및 팀 룰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방식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Agile, Scrum)</a:t>
            </a:r>
            <a:r>
              <a:rPr lang="ko-KR" altLang="en-US" sz="2400" dirty="0"/>
              <a:t>과 주요 협업 툴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, Notion, Figma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사전에 합의된 팀 룰이 있다면 적어주세요</a:t>
            </a:r>
            <a:r>
              <a:rPr lang="en-US" altLang="ko-KR" sz="2400" dirty="0"/>
              <a:t>.(Lint </a:t>
            </a:r>
            <a:r>
              <a:rPr lang="ko-KR" altLang="en-US" sz="2400" dirty="0"/>
              <a:t>규칙</a:t>
            </a:r>
            <a:r>
              <a:rPr lang="en-US" altLang="ko-KR" sz="2400" dirty="0"/>
              <a:t>, Commit </a:t>
            </a:r>
            <a:r>
              <a:rPr lang="ko-KR" altLang="en-US" sz="2400" dirty="0"/>
              <a:t>규칙 등</a:t>
            </a:r>
            <a:r>
              <a:rPr lang="en-US" altLang="ko-KR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0BE8D-8E83-727E-C2B0-3D2DEC60EDE3}"/>
              </a:ext>
            </a:extLst>
          </p:cNvPr>
          <p:cNvSpPr txBox="1"/>
          <p:nvPr/>
        </p:nvSpPr>
        <p:spPr>
          <a:xfrm>
            <a:off x="399143" y="2968672"/>
            <a:ext cx="11393714" cy="19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Commit </a:t>
            </a:r>
            <a:r>
              <a:rPr lang="ko-KR" altLang="en-US" sz="2400" b="1" dirty="0"/>
              <a:t>규칙</a:t>
            </a:r>
            <a:r>
              <a:rPr lang="en-US" altLang="ko-KR" sz="2400" b="1" dirty="0"/>
              <a:t>?</a:t>
            </a:r>
            <a:endParaRPr lang="ko-KR" alt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git </a:t>
            </a:r>
            <a:r>
              <a:rPr lang="en-US" altLang="ko-KR" sz="2000" dirty="0" err="1"/>
              <a:t>commt</a:t>
            </a:r>
            <a:r>
              <a:rPr lang="en-US" altLang="ko-KR" sz="2000" dirty="0"/>
              <a:t> -m</a:t>
            </a:r>
            <a:r>
              <a:rPr lang="ko-KR" altLang="en-US" sz="2000" dirty="0"/>
              <a:t>으로 변경사항을 설명하는 메시지를 작성할 때 일관된 형식과 내용을 따르는 규칙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코드 변경 이력을 더 명확하고 효율적으로 관리할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팀원 간의 커뮤니케이션을 원활하게 하고</a:t>
            </a:r>
            <a:r>
              <a:rPr lang="en-US" altLang="ko-KR" sz="2000" dirty="0"/>
              <a:t>, </a:t>
            </a:r>
            <a:r>
              <a:rPr lang="ko-KR" altLang="en-US" sz="2000" dirty="0"/>
              <a:t>리뷰 과정에서 혼선을 줄여 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065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FDA-C649-29DD-F91A-7E4DCB81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17818-B025-4C43-64A8-D7369F0C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8CEFA-FAB2-C68C-075A-07555E7BFFEB}"/>
              </a:ext>
            </a:extLst>
          </p:cNvPr>
          <p:cNvSpPr txBox="1"/>
          <p:nvPr/>
        </p:nvSpPr>
        <p:spPr>
          <a:xfrm>
            <a:off x="251788" y="961751"/>
            <a:ext cx="4834561" cy="527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/>
              <a:t>커밋</a:t>
            </a:r>
            <a:r>
              <a:rPr lang="ko-KR" altLang="en-US" sz="2800" b="1" dirty="0"/>
              <a:t> 메시지 작성 가이드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50</a:t>
            </a:r>
            <a:r>
              <a:rPr lang="ko-KR" altLang="en-US" dirty="0"/>
              <a:t>자 이내로 간결하게 작성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명령문 형태 사용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Add, Fix, Update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필요 시 본문에서 상세 내용을 서술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타입 예시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feat: </a:t>
            </a:r>
            <a:r>
              <a:rPr lang="ko-KR" altLang="en-US" dirty="0"/>
              <a:t>새로운 기능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fix: </a:t>
            </a:r>
            <a:r>
              <a:rPr lang="ko-KR" altLang="en-US" dirty="0"/>
              <a:t>버그 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docs: </a:t>
            </a:r>
            <a:r>
              <a:rPr lang="ko-KR" altLang="en-US" dirty="0"/>
              <a:t>문서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style: </a:t>
            </a:r>
            <a:r>
              <a:rPr lang="ko-KR" altLang="en-US" dirty="0"/>
              <a:t>비즈니스 로직에 영향 없는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refactor: </a:t>
            </a:r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기능 변경 없음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test: </a:t>
            </a:r>
            <a:r>
              <a:rPr lang="ko-KR" altLang="en-US" dirty="0"/>
              <a:t>테스트 코드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chore: </a:t>
            </a:r>
            <a:r>
              <a:rPr lang="ko-KR" altLang="en-US" dirty="0"/>
              <a:t>기타 변경사항</a:t>
            </a:r>
            <a:endParaRPr lang="en-US" altLang="ko-KR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CF43CE-4CA6-57D6-1185-8632C42B8EDE}"/>
              </a:ext>
            </a:extLst>
          </p:cNvPr>
          <p:cNvGrpSpPr/>
          <p:nvPr/>
        </p:nvGrpSpPr>
        <p:grpSpPr>
          <a:xfrm>
            <a:off x="5695949" y="1258888"/>
            <a:ext cx="6121173" cy="5201940"/>
            <a:chOff x="5683023" y="1258888"/>
            <a:chExt cx="6134100" cy="5212926"/>
          </a:xfrm>
        </p:grpSpPr>
        <p:pic>
          <p:nvPicPr>
            <p:cNvPr id="5127" name="Picture 7" descr="Make a meaningful git commit message with Semantic Commit Message | by  Martin David Valentino | Dev Genius">
              <a:extLst>
                <a:ext uri="{FF2B5EF4-FFF2-40B4-BE49-F238E27FC236}">
                  <a16:creationId xmlns:a16="http://schemas.microsoft.com/office/drawing/2014/main" id="{470296FF-BD3F-EC2C-2317-9702B0162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9"/>
            <a:stretch/>
          </p:blipFill>
          <p:spPr bwMode="auto">
            <a:xfrm>
              <a:off x="5763532" y="1258888"/>
              <a:ext cx="5973082" cy="481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7B1F56-12F3-3985-B581-4394B303E72B}"/>
                </a:ext>
              </a:extLst>
            </p:cNvPr>
            <p:cNvSpPr txBox="1"/>
            <p:nvPr/>
          </p:nvSpPr>
          <p:spPr>
            <a:xfrm>
              <a:off x="5683023" y="6071704"/>
              <a:ext cx="61341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https://blog.devgenius.io/make-a-meaningful-git-commit-message-with-semantic-commit-message-b39a79b13aa3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64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9AB8-9B14-DF3A-49BC-80BE3BBD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FD2D1-3C6D-DF4F-4D23-C52FF561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87F97-3D78-ED31-5C5D-7DC27A71EA8F}"/>
              </a:ext>
            </a:extLst>
          </p:cNvPr>
          <p:cNvSpPr txBox="1"/>
          <p:nvPr/>
        </p:nvSpPr>
        <p:spPr>
          <a:xfrm>
            <a:off x="399143" y="91768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4. </a:t>
            </a:r>
            <a:r>
              <a:rPr lang="ko-KR" altLang="en-US" sz="2800" b="1" dirty="0"/>
              <a:t>기능 명세서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4.1 </a:t>
            </a:r>
            <a:r>
              <a:rPr lang="ko-KR" altLang="en-US" sz="2400" b="1" dirty="0"/>
              <a:t>핵심 기능 리스트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주요 기능들을 목록으로 작성하세요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1ED4BE-5443-7F42-349A-293007613145}"/>
              </a:ext>
            </a:extLst>
          </p:cNvPr>
          <p:cNvGraphicFramePr>
            <a:graphicFrameLocks noGrp="1"/>
          </p:cNvGraphicFramePr>
          <p:nvPr/>
        </p:nvGraphicFramePr>
        <p:xfrm>
          <a:off x="537033" y="2864219"/>
          <a:ext cx="11255824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13956">
                  <a:extLst>
                    <a:ext uri="{9D8B030D-6E8A-4147-A177-3AD203B41FA5}">
                      <a16:colId xmlns:a16="http://schemas.microsoft.com/office/drawing/2014/main" val="2505894645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404648023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477267660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75503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기능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우선순위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High/Medium/Low)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462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사용자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이메일과 비밀번호로 로그인할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609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게시글을 작성하고 저장할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김철수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676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검색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키워드로 콘텐츠를 검색할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이영희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63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3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8F54E-0721-1AF4-6053-B5CC07B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A54F-2268-8496-B6E3-7A526276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69ED6-8A6D-0E49-05F0-4D7594E7194A}"/>
              </a:ext>
            </a:extLst>
          </p:cNvPr>
          <p:cNvSpPr txBox="1"/>
          <p:nvPr/>
        </p:nvSpPr>
        <p:spPr>
          <a:xfrm>
            <a:off x="399143" y="1207967"/>
            <a:ext cx="113937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4.2 </a:t>
            </a:r>
            <a:r>
              <a:rPr lang="ko-KR" altLang="en-US" sz="2800" b="1" dirty="0"/>
              <a:t>플로우 차트</a:t>
            </a:r>
          </a:p>
          <a:p>
            <a:r>
              <a:rPr lang="ko-KR" altLang="en-US" sz="2400" dirty="0"/>
              <a:t>기능 간 데이터 흐름을 간략히 설명하거나 다이어그램으로 표현하세요</a:t>
            </a:r>
            <a:r>
              <a:rPr lang="en-US" altLang="ko-KR" sz="24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8FBEE4-FEA4-5EDB-E862-75FFCBDDC051}"/>
              </a:ext>
            </a:extLst>
          </p:cNvPr>
          <p:cNvGrpSpPr/>
          <p:nvPr/>
        </p:nvGrpSpPr>
        <p:grpSpPr>
          <a:xfrm>
            <a:off x="399143" y="2420104"/>
            <a:ext cx="6139542" cy="3766206"/>
            <a:chOff x="428172" y="2289476"/>
            <a:chExt cx="6139542" cy="3766206"/>
          </a:xfrm>
        </p:grpSpPr>
        <p:pic>
          <p:nvPicPr>
            <p:cNvPr id="4098" name="Picture 2" descr="좀 더 발전한 '캠핏'의 Flow Chart">
              <a:extLst>
                <a:ext uri="{FF2B5EF4-FFF2-40B4-BE49-F238E27FC236}">
                  <a16:creationId xmlns:a16="http://schemas.microsoft.com/office/drawing/2014/main" id="{AB66E841-F90E-FBCF-5BF3-3F250D8E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29" y="2289476"/>
              <a:ext cx="5921828" cy="3331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2EA7-5565-F706-440F-05E5C891A8C4}"/>
                </a:ext>
              </a:extLst>
            </p:cNvPr>
            <p:cNvSpPr txBox="1"/>
            <p:nvPr/>
          </p:nvSpPr>
          <p:spPr>
            <a:xfrm>
              <a:off x="428172" y="5809461"/>
              <a:ext cx="61395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https://brunch.co.kr/@hyunn2/36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D19C79-8E52-A46B-9075-AA87958A7B20}"/>
              </a:ext>
            </a:extLst>
          </p:cNvPr>
          <p:cNvSpPr txBox="1"/>
          <p:nvPr/>
        </p:nvSpPr>
        <p:spPr>
          <a:xfrm>
            <a:off x="6763657" y="3110318"/>
            <a:ext cx="5428343" cy="178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무료 제작 도구</a:t>
            </a:r>
            <a:endParaRPr lang="en-US" altLang="ko-KR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Miro: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3"/>
              </a:rPr>
              <a:t>https://miro.com/ko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Draw.io: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4"/>
              </a:rPr>
              <a:t>https://app.diagrams.net/</a:t>
            </a:r>
            <a:endParaRPr lang="en-US" altLang="ko-KR" sz="2400" b="1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53750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A8FB6-DEC6-F2FE-F20C-0069351E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064FA-BAD3-106B-8D86-A985326F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47AD2-F43B-A913-ADA9-493DF65D07BB}"/>
              </a:ext>
            </a:extLst>
          </p:cNvPr>
          <p:cNvSpPr txBox="1"/>
          <p:nvPr/>
        </p:nvSpPr>
        <p:spPr>
          <a:xfrm>
            <a:off x="399143" y="1325563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5. </a:t>
            </a:r>
            <a:r>
              <a:rPr lang="ko-KR" altLang="en-US" sz="2800" b="1" dirty="0"/>
              <a:t>기타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5.1 </a:t>
            </a:r>
            <a:r>
              <a:rPr lang="ko-KR" altLang="en-US" sz="2400" b="1" dirty="0"/>
              <a:t>참고 자료 및 링크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참고한 자료</a:t>
            </a:r>
            <a:r>
              <a:rPr lang="en-US" altLang="ko-KR" sz="2400" dirty="0"/>
              <a:t>, </a:t>
            </a:r>
            <a:r>
              <a:rPr lang="ko-KR" altLang="en-US" sz="2400" dirty="0"/>
              <a:t>레퍼런스 링크</a:t>
            </a:r>
            <a:r>
              <a:rPr lang="en-US" altLang="ko-KR" sz="2400" dirty="0"/>
              <a:t>, API </a:t>
            </a:r>
            <a:r>
              <a:rPr lang="ko-KR" altLang="en-US" sz="2400" dirty="0"/>
              <a:t>문서 등을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5.2 </a:t>
            </a:r>
            <a:r>
              <a:rPr lang="ko-KR" altLang="en-US" sz="2400" b="1" dirty="0"/>
              <a:t>부가 정보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기타 필요한 정보 작성</a:t>
            </a:r>
          </a:p>
        </p:txBody>
      </p:sp>
    </p:spTree>
    <p:extLst>
      <p:ext uri="{BB962C8B-B14F-4D97-AF65-F5344CB8AC3E}">
        <p14:creationId xmlns:p14="http://schemas.microsoft.com/office/powerpoint/2010/main" val="416749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CF0-0546-0575-04D5-B82B7A86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C792C-9AD9-5444-708A-769514CF8558}"/>
              </a:ext>
            </a:extLst>
          </p:cNvPr>
          <p:cNvSpPr txBox="1"/>
          <p:nvPr/>
        </p:nvSpPr>
        <p:spPr>
          <a:xfrm>
            <a:off x="3674536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발표자료 예시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1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E201531-E415-73FA-6C15-A093B272CF02}"/>
              </a:ext>
            </a:extLst>
          </p:cNvPr>
          <p:cNvGrpSpPr/>
          <p:nvPr/>
        </p:nvGrpSpPr>
        <p:grpSpPr>
          <a:xfrm>
            <a:off x="695399" y="305826"/>
            <a:ext cx="10729193" cy="6202052"/>
            <a:chOff x="586740" y="1910223"/>
            <a:chExt cx="3218444" cy="4947777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0CEB42D-27A7-01E0-8C72-1940C197DA31}"/>
                </a:ext>
              </a:extLst>
            </p:cNvPr>
            <p:cNvSpPr/>
            <p:nvPr/>
          </p:nvSpPr>
          <p:spPr>
            <a:xfrm>
              <a:off x="586740" y="2032000"/>
              <a:ext cx="3218444" cy="4826000"/>
            </a:xfrm>
            <a:prstGeom prst="round2SameRect">
              <a:avLst>
                <a:gd name="adj1" fmla="val 8239"/>
                <a:gd name="adj2" fmla="val 0"/>
              </a:avLst>
            </a:prstGeom>
            <a:gradFill>
              <a:gsLst>
                <a:gs pos="0">
                  <a:srgbClr val="F7FFFF"/>
                </a:gs>
                <a:gs pos="100000">
                  <a:srgbClr val="B9DAFF">
                    <a:alpha val="50000"/>
                  </a:srgbClr>
                </a:gs>
              </a:gsLst>
              <a:lin ang="16200000" scaled="1"/>
            </a:gradFill>
            <a:ln w="12261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20429F-1416-5903-8511-22F8E7B515CA}"/>
                </a:ext>
              </a:extLst>
            </p:cNvPr>
            <p:cNvSpPr/>
            <p:nvPr/>
          </p:nvSpPr>
          <p:spPr>
            <a:xfrm>
              <a:off x="586740" y="6741981"/>
              <a:ext cx="3218444" cy="116019"/>
            </a:xfrm>
            <a:prstGeom prst="rect">
              <a:avLst/>
            </a:prstGeom>
            <a:solidFill>
              <a:srgbClr val="1A35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" name="그래픽 39">
              <a:extLst>
                <a:ext uri="{FF2B5EF4-FFF2-40B4-BE49-F238E27FC236}">
                  <a16:creationId xmlns:a16="http://schemas.microsoft.com/office/drawing/2014/main" id="{941ADA50-64C2-37EE-C27F-C97C25E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6777" y="1910223"/>
              <a:ext cx="136552" cy="266700"/>
            </a:xfrm>
            <a:prstGeom prst="rect">
              <a:avLst/>
            </a:prstGeom>
          </p:spPr>
        </p:pic>
        <p:pic>
          <p:nvPicPr>
            <p:cNvPr id="16" name="그래픽 57">
              <a:extLst>
                <a:ext uri="{FF2B5EF4-FFF2-40B4-BE49-F238E27FC236}">
                  <a16:creationId xmlns:a16="http://schemas.microsoft.com/office/drawing/2014/main" id="{5776C62F-FC39-30A5-8C05-0EA4976C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282" y="4699746"/>
              <a:ext cx="513759" cy="513759"/>
            </a:xfrm>
            <a:prstGeom prst="rect">
              <a:avLst/>
            </a:prstGeom>
          </p:spPr>
        </p:pic>
      </p:grpSp>
      <p:pic>
        <p:nvPicPr>
          <p:cNvPr id="5" name="그림 4" descr="노트북, 컴퓨터, 의류, 사람이(가) 표시된 사진&#10;&#10;자동 생성된 설명">
            <a:extLst>
              <a:ext uri="{FF2B5EF4-FFF2-40B4-BE49-F238E27FC236}">
                <a16:creationId xmlns:a16="http://schemas.microsoft.com/office/drawing/2014/main" id="{65866456-3A04-FF02-3B68-1DDA24DD4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3" y="2852936"/>
            <a:ext cx="6272386" cy="3816424"/>
          </a:xfrm>
          <a:prstGeom prst="rect">
            <a:avLst/>
          </a:prstGeom>
        </p:spPr>
      </p:pic>
      <p:pic>
        <p:nvPicPr>
          <p:cNvPr id="28" name="그래픽 67">
            <a:extLst>
              <a:ext uri="{FF2B5EF4-FFF2-40B4-BE49-F238E27FC236}">
                <a16:creationId xmlns:a16="http://schemas.microsoft.com/office/drawing/2014/main" id="{80C07BB0-31E5-6486-268B-B1E3D500D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2004" y="3739512"/>
            <a:ext cx="104775" cy="7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BE0201-4E19-4F17-880B-68EB902B69A3}"/>
              </a:ext>
            </a:extLst>
          </p:cNvPr>
          <p:cNvSpPr txBox="1"/>
          <p:nvPr/>
        </p:nvSpPr>
        <p:spPr>
          <a:xfrm>
            <a:off x="5356145" y="2227736"/>
            <a:ext cx="6008376" cy="219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(PPT </a:t>
            </a:r>
            <a:r>
              <a:rPr lang="ko-KR" altLang="en-US" sz="2400" b="1" dirty="0"/>
              <a:t>작성 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아래 경로에 등록된 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[</a:t>
            </a:r>
            <a:r>
              <a:rPr lang="ko-KR" altLang="en-US" sz="2400" b="1" dirty="0"/>
              <a:t>작성가이드 </a:t>
            </a:r>
            <a:r>
              <a:rPr lang="en-US" altLang="ko-KR" sz="2400" b="1" dirty="0"/>
              <a:t>2. </a:t>
            </a:r>
            <a:r>
              <a:rPr lang="ko-KR" altLang="en-US" sz="2400" b="1" dirty="0"/>
              <a:t>팀별 프로젝트 결과보고서</a:t>
            </a:r>
            <a:r>
              <a:rPr lang="en-US" altLang="ko-KR" sz="2400" b="1" dirty="0"/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영상을 참고하여 작성하세요</a:t>
            </a:r>
            <a:r>
              <a:rPr lang="en-US" altLang="ko-KR" sz="2400" b="1" dirty="0"/>
              <a:t>!</a:t>
            </a:r>
            <a:r>
              <a:rPr lang="ko-KR" altLang="en-US" sz="2400" b="1" dirty="0"/>
              <a:t>     </a:t>
            </a:r>
            <a:endParaRPr lang="ko-KR" altLang="en-US" sz="2400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05BBCBF-7F86-424E-B6F1-1163FB3CA1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7575" y="1114901"/>
            <a:ext cx="231912" cy="23191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1ED7A898-AC55-42A7-BBAA-5FB146DCA9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1472" y="5970452"/>
            <a:ext cx="106965" cy="106965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3769094-2B28-4CF3-87D3-E86DAFE87C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411" y="3333846"/>
            <a:ext cx="320555" cy="320555"/>
          </a:xfrm>
          <a:prstGeom prst="rect">
            <a:avLst/>
          </a:prstGeom>
        </p:spPr>
      </p:pic>
      <p:pic>
        <p:nvPicPr>
          <p:cNvPr id="36" name="그래픽 39">
            <a:extLst>
              <a:ext uri="{FF2B5EF4-FFF2-40B4-BE49-F238E27FC236}">
                <a16:creationId xmlns:a16="http://schemas.microsoft.com/office/drawing/2014/main" id="{941ADA50-64C2-37EE-C27F-C97C25EA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1657" y="3051749"/>
            <a:ext cx="190500" cy="266700"/>
          </a:xfrm>
          <a:prstGeom prst="rect">
            <a:avLst/>
          </a:prstGeom>
        </p:spPr>
      </p:pic>
      <p:pic>
        <p:nvPicPr>
          <p:cNvPr id="37" name="그래픽 41">
            <a:extLst>
              <a:ext uri="{FF2B5EF4-FFF2-40B4-BE49-F238E27FC236}">
                <a16:creationId xmlns:a16="http://schemas.microsoft.com/office/drawing/2014/main" id="{C059AD3E-9512-40E4-B4F1-8EC2B0194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35731" y="4683554"/>
            <a:ext cx="459767" cy="437634"/>
          </a:xfrm>
          <a:prstGeom prst="rect">
            <a:avLst/>
          </a:prstGeom>
        </p:spPr>
      </p:pic>
      <p:pic>
        <p:nvPicPr>
          <p:cNvPr id="40" name="그래픽 296">
            <a:extLst>
              <a:ext uri="{FF2B5EF4-FFF2-40B4-BE49-F238E27FC236}">
                <a16:creationId xmlns:a16="http://schemas.microsoft.com/office/drawing/2014/main" id="{0D93E5BE-BF5F-A52F-20A6-B017D69DC8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1618" y="692696"/>
            <a:ext cx="955324" cy="955324"/>
          </a:xfrm>
          <a:prstGeom prst="rect">
            <a:avLst/>
          </a:prstGeom>
        </p:spPr>
      </p:pic>
      <p:pic>
        <p:nvPicPr>
          <p:cNvPr id="41" name="그래픽 298">
            <a:extLst>
              <a:ext uri="{FF2B5EF4-FFF2-40B4-BE49-F238E27FC236}">
                <a16:creationId xmlns:a16="http://schemas.microsoft.com/office/drawing/2014/main" id="{2D3ECE42-9946-304E-ADC9-553BD8A99C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26450" y="2232252"/>
            <a:ext cx="361822" cy="361822"/>
          </a:xfrm>
          <a:prstGeom prst="rect">
            <a:avLst/>
          </a:prstGeom>
        </p:spPr>
      </p:pic>
      <p:pic>
        <p:nvPicPr>
          <p:cNvPr id="42" name="그래픽 125">
            <a:extLst>
              <a:ext uri="{FF2B5EF4-FFF2-40B4-BE49-F238E27FC236}">
                <a16:creationId xmlns:a16="http://schemas.microsoft.com/office/drawing/2014/main" id="{306708EC-43B1-1FD4-1B3C-80EAE27892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2553974">
            <a:off x="10881716" y="4218190"/>
            <a:ext cx="190500" cy="428625"/>
          </a:xfrm>
          <a:prstGeom prst="rect">
            <a:avLst/>
          </a:prstGeom>
        </p:spPr>
      </p:pic>
      <p:pic>
        <p:nvPicPr>
          <p:cNvPr id="43" name="그래픽 121">
            <a:extLst>
              <a:ext uri="{FF2B5EF4-FFF2-40B4-BE49-F238E27FC236}">
                <a16:creationId xmlns:a16="http://schemas.microsoft.com/office/drawing/2014/main" id="{888286FF-25C9-3A48-568B-FEE0BC283D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69497" y="5648116"/>
            <a:ext cx="190500" cy="1809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D18CFB-C137-406C-88BD-E6300970EA61}"/>
              </a:ext>
            </a:extLst>
          </p:cNvPr>
          <p:cNvSpPr txBox="1"/>
          <p:nvPr/>
        </p:nvSpPr>
        <p:spPr>
          <a:xfrm>
            <a:off x="6493773" y="4703560"/>
            <a:ext cx="403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linkClick r:id="rId25"/>
              </a:rPr>
              <a:t>https://youtu.be/AzQ6RnzUnpE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BCF08-13F5-457B-911B-0BDD2B874287}"/>
              </a:ext>
            </a:extLst>
          </p:cNvPr>
          <p:cNvSpPr txBox="1"/>
          <p:nvPr/>
        </p:nvSpPr>
        <p:spPr>
          <a:xfrm>
            <a:off x="6571163" y="5184640"/>
            <a:ext cx="3686254" cy="260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22910" fontAlgn="base" latinLnBrk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* 링크를 따라가려면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&lt;ctrl&gt;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키를 누른 채 클릭하세요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08D694D8-661B-F6D1-68E1-35769C5E2546}"/>
              </a:ext>
            </a:extLst>
          </p:cNvPr>
          <p:cNvSpPr txBox="1"/>
          <p:nvPr/>
        </p:nvSpPr>
        <p:spPr>
          <a:xfrm>
            <a:off x="5450290" y="1542854"/>
            <a:ext cx="59382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작성 가이드 안내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DA2451D-BC49-446F-BB5A-BD4056A187BE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174139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F94F9A-BEE3-D4E0-C68F-5CC13F0C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792"/>
          <a:stretch/>
        </p:blipFill>
        <p:spPr>
          <a:xfrm>
            <a:off x="8589747" y="1908557"/>
            <a:ext cx="3602254" cy="2960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BD4645-05C1-2461-0CA1-7E8039FB2786}"/>
              </a:ext>
            </a:extLst>
          </p:cNvPr>
          <p:cNvSpPr txBox="1"/>
          <p:nvPr/>
        </p:nvSpPr>
        <p:spPr>
          <a:xfrm>
            <a:off x="577148" y="618674"/>
            <a:ext cx="45467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작성요령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C1A773-1649-49F3-E681-8736AC33CFD8}"/>
              </a:ext>
            </a:extLst>
          </p:cNvPr>
          <p:cNvGrpSpPr/>
          <p:nvPr/>
        </p:nvGrpSpPr>
        <p:grpSpPr>
          <a:xfrm>
            <a:off x="569528" y="1244179"/>
            <a:ext cx="3759563" cy="337820"/>
            <a:chOff x="569528" y="1244179"/>
            <a:chExt cx="3759563" cy="33782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7263B6A-5B09-A94E-7305-B9E59D67F725}"/>
                </a:ext>
              </a:extLst>
            </p:cNvPr>
            <p:cNvGrpSpPr/>
            <p:nvPr/>
          </p:nvGrpSpPr>
          <p:grpSpPr>
            <a:xfrm>
              <a:off x="569528" y="1244179"/>
              <a:ext cx="337820" cy="337820"/>
              <a:chOff x="4775200" y="-1190171"/>
              <a:chExt cx="841828" cy="841828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BB396F-A52A-BF9D-CF1F-8F67B1A4DA02}"/>
                  </a:ext>
                </a:extLst>
              </p:cNvPr>
              <p:cNvSpPr/>
              <p:nvPr/>
            </p:nvSpPr>
            <p:spPr>
              <a:xfrm>
                <a:off x="4775200" y="-1190171"/>
                <a:ext cx="841828" cy="841828"/>
              </a:xfrm>
              <a:prstGeom prst="ellipse">
                <a:avLst/>
              </a:prstGeom>
              <a:gradFill>
                <a:gsLst>
                  <a:gs pos="0">
                    <a:srgbClr val="49729E"/>
                  </a:gs>
                  <a:gs pos="88000">
                    <a:srgbClr val="1A355C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sp>
            <p:nvSpPr>
              <p:cNvPr id="49" name="그래픽 27">
                <a:extLst>
                  <a:ext uri="{FF2B5EF4-FFF2-40B4-BE49-F238E27FC236}">
                    <a16:creationId xmlns:a16="http://schemas.microsoft.com/office/drawing/2014/main" id="{9F3FACB8-96F0-B588-4F0C-28013B1D5FF6}"/>
                  </a:ext>
                </a:extLst>
              </p:cNvPr>
              <p:cNvSpPr/>
              <p:nvPr/>
            </p:nvSpPr>
            <p:spPr>
              <a:xfrm>
                <a:off x="4918121" y="-985559"/>
                <a:ext cx="555986" cy="432604"/>
              </a:xfrm>
              <a:custGeom>
                <a:avLst/>
                <a:gdLst>
                  <a:gd name="connsiteX0" fmla="*/ 277636 w 733449"/>
                  <a:gd name="connsiteY0" fmla="*/ 570685 h 570685"/>
                  <a:gd name="connsiteX1" fmla="*/ 211152 w 733449"/>
                  <a:gd name="connsiteY1" fmla="*/ 542301 h 570685"/>
                  <a:gd name="connsiteX2" fmla="*/ 25700 w 733449"/>
                  <a:gd name="connsiteY2" fmla="*/ 349324 h 570685"/>
                  <a:gd name="connsiteX3" fmla="*/ 28272 w 733449"/>
                  <a:gd name="connsiteY3" fmla="*/ 218927 h 570685"/>
                  <a:gd name="connsiteX4" fmla="*/ 158669 w 733449"/>
                  <a:gd name="connsiteY4" fmla="*/ 221594 h 570685"/>
                  <a:gd name="connsiteX5" fmla="*/ 276874 w 733449"/>
                  <a:gd name="connsiteY5" fmla="*/ 344752 h 570685"/>
                  <a:gd name="connsiteX6" fmla="*/ 574149 w 733449"/>
                  <a:gd name="connsiteY6" fmla="*/ 28999 h 570685"/>
                  <a:gd name="connsiteX7" fmla="*/ 704451 w 733449"/>
                  <a:gd name="connsiteY7" fmla="*/ 25093 h 570685"/>
                  <a:gd name="connsiteX8" fmla="*/ 708357 w 733449"/>
                  <a:gd name="connsiteY8" fmla="*/ 155395 h 570685"/>
                  <a:gd name="connsiteX9" fmla="*/ 344692 w 733449"/>
                  <a:gd name="connsiteY9" fmla="*/ 541729 h 570685"/>
                  <a:gd name="connsiteX10" fmla="*/ 278017 w 733449"/>
                  <a:gd name="connsiteY10" fmla="*/ 570685 h 570685"/>
                  <a:gd name="connsiteX11" fmla="*/ 277541 w 733449"/>
                  <a:gd name="connsiteY11" fmla="*/ 570685 h 57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3449" h="570685">
                    <a:moveTo>
                      <a:pt x="277636" y="570685"/>
                    </a:moveTo>
                    <a:cubicBezTo>
                      <a:pt x="252490" y="570685"/>
                      <a:pt x="228487" y="560398"/>
                      <a:pt x="211152" y="542301"/>
                    </a:cubicBezTo>
                    <a:lnTo>
                      <a:pt x="25700" y="349324"/>
                    </a:lnTo>
                    <a:cubicBezTo>
                      <a:pt x="-9543" y="312558"/>
                      <a:pt x="-8400" y="254265"/>
                      <a:pt x="28272" y="218927"/>
                    </a:cubicBezTo>
                    <a:cubicBezTo>
                      <a:pt x="65038" y="183685"/>
                      <a:pt x="123426" y="184828"/>
                      <a:pt x="158669" y="221594"/>
                    </a:cubicBezTo>
                    <a:lnTo>
                      <a:pt x="276874" y="344752"/>
                    </a:lnTo>
                    <a:lnTo>
                      <a:pt x="574149" y="28999"/>
                    </a:lnTo>
                    <a:cubicBezTo>
                      <a:pt x="609011" y="-8054"/>
                      <a:pt x="667399" y="-9863"/>
                      <a:pt x="704451" y="25093"/>
                    </a:cubicBezTo>
                    <a:cubicBezTo>
                      <a:pt x="741504" y="60050"/>
                      <a:pt x="743313" y="118343"/>
                      <a:pt x="708357" y="155395"/>
                    </a:cubicBezTo>
                    <a:lnTo>
                      <a:pt x="344692" y="541729"/>
                    </a:lnTo>
                    <a:cubicBezTo>
                      <a:pt x="327357" y="560113"/>
                      <a:pt x="303258" y="570590"/>
                      <a:pt x="278017" y="570685"/>
                    </a:cubicBezTo>
                    <a:lnTo>
                      <a:pt x="277541" y="57068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+mj-lt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F935-8196-A185-816C-95D844ACA952}"/>
                </a:ext>
              </a:extLst>
            </p:cNvPr>
            <p:cNvSpPr txBox="1"/>
            <p:nvPr/>
          </p:nvSpPr>
          <p:spPr>
            <a:xfrm>
              <a:off x="1028906" y="1259201"/>
              <a:ext cx="33001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작성요령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71AA92F-7E42-EDDF-C00D-43EF76A58DEB}"/>
              </a:ext>
            </a:extLst>
          </p:cNvPr>
          <p:cNvGrpSpPr/>
          <p:nvPr/>
        </p:nvGrpSpPr>
        <p:grpSpPr>
          <a:xfrm>
            <a:off x="555881" y="2537972"/>
            <a:ext cx="8372219" cy="796883"/>
            <a:chOff x="555881" y="2537972"/>
            <a:chExt cx="8372219" cy="7968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54AE529-22EB-54D7-0976-B5EF4A45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028924"/>
              <a:ext cx="1648614" cy="305931"/>
            </a:xfrm>
            <a:prstGeom prst="rect">
              <a:avLst/>
            </a:prstGeom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94CD6DF-A047-4DF8-F9E5-E0C6CD064203}"/>
                </a:ext>
              </a:extLst>
            </p:cNvPr>
            <p:cNvSpPr/>
            <p:nvPr/>
          </p:nvSpPr>
          <p:spPr>
            <a:xfrm>
              <a:off x="626881" y="2537972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F8C27D-C8CD-BF6D-BC46-E2F8F4927CC5}"/>
                </a:ext>
              </a:extLst>
            </p:cNvPr>
            <p:cNvGrpSpPr/>
            <p:nvPr/>
          </p:nvGrpSpPr>
          <p:grpSpPr>
            <a:xfrm>
              <a:off x="723172" y="2665154"/>
              <a:ext cx="238823" cy="231978"/>
              <a:chOff x="5492108" y="1820209"/>
              <a:chExt cx="269676" cy="261946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A6690AB2-A08B-0BA0-316E-656B1C8791DA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B46D51-2159-3485-F56F-EE8687B19D31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+mj-lt"/>
                    <a:ea typeface="세방고딕 Bold" panose="00000800000000000000" pitchFamily="2" charset="-127"/>
                  </a:rPr>
                  <a:t>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E62BF6-EB75-F122-7642-C178C95C921B}"/>
                </a:ext>
              </a:extLst>
            </p:cNvPr>
            <p:cNvSpPr txBox="1"/>
            <p:nvPr/>
          </p:nvSpPr>
          <p:spPr>
            <a:xfrm>
              <a:off x="1007422" y="2616629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작성주체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9087C6-A385-FDBD-7FC4-8919D8D0053B}"/>
                </a:ext>
              </a:extLst>
            </p:cNvPr>
            <p:cNvSpPr txBox="1"/>
            <p:nvPr/>
          </p:nvSpPr>
          <p:spPr>
            <a:xfrm>
              <a:off x="2419351" y="2623749"/>
              <a:ext cx="6508749" cy="58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훈련생이 직접 작성하고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훈련기관 담당자가 임의로 삭제 혹은 수정하지 않아야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CAFA98F-7B4A-201A-B8D7-1DDB2B5EDBF9}"/>
              </a:ext>
            </a:extLst>
          </p:cNvPr>
          <p:cNvGrpSpPr/>
          <p:nvPr/>
        </p:nvGrpSpPr>
        <p:grpSpPr>
          <a:xfrm>
            <a:off x="555881" y="1712400"/>
            <a:ext cx="8216795" cy="821208"/>
            <a:chOff x="555881" y="1712400"/>
            <a:chExt cx="8216795" cy="821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65B55A5-50A9-0D43-E523-5E15AFFB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2227677"/>
              <a:ext cx="1648614" cy="305931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94F574F-A0FD-9843-883B-ED65C07104C2}"/>
                </a:ext>
              </a:extLst>
            </p:cNvPr>
            <p:cNvSpPr/>
            <p:nvPr/>
          </p:nvSpPr>
          <p:spPr>
            <a:xfrm>
              <a:off x="626881" y="1736725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B70C8-0C51-F79C-681B-357513D2FC7E}"/>
                </a:ext>
              </a:extLst>
            </p:cNvPr>
            <p:cNvGrpSpPr/>
            <p:nvPr/>
          </p:nvGrpSpPr>
          <p:grpSpPr>
            <a:xfrm>
              <a:off x="723172" y="1863907"/>
              <a:ext cx="238823" cy="231978"/>
              <a:chOff x="5492108" y="1820209"/>
              <a:chExt cx="269676" cy="261946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816615A8-0428-2613-F44C-50FB5E8F1C4F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6F42B0-20BD-5545-1FFD-791E8DC7781D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1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8280B-ED2E-E1BC-CBB8-411E48304EF7}"/>
                </a:ext>
              </a:extLst>
            </p:cNvPr>
            <p:cNvSpPr txBox="1"/>
            <p:nvPr/>
          </p:nvSpPr>
          <p:spPr>
            <a:xfrm>
              <a:off x="1007422" y="1815382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제출형태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0CF0C1-2A7D-3D19-BF69-1D080EC8F862}"/>
                </a:ext>
              </a:extLst>
            </p:cNvPr>
            <p:cNvSpPr txBox="1"/>
            <p:nvPr/>
          </p:nvSpPr>
          <p:spPr>
            <a:xfrm>
              <a:off x="2419351" y="1712400"/>
              <a:ext cx="6353325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팀별 프로젝트 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(PPT)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는 팀별로 각각 작성하여 제출해야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587D62-5C5B-8568-5550-1D6383C5DEE9}"/>
                </a:ext>
              </a:extLst>
            </p:cNvPr>
            <p:cNvSpPr txBox="1"/>
            <p:nvPr/>
          </p:nvSpPr>
          <p:spPr>
            <a:xfrm>
              <a:off x="2979134" y="2023983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단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개별 진행된 경우 개별로 작성하여 제출</a:t>
              </a: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F652EE3-449C-BE36-9B21-DE9A986E9380}"/>
                </a:ext>
              </a:extLst>
            </p:cNvPr>
            <p:cNvSpPr/>
            <p:nvPr/>
          </p:nvSpPr>
          <p:spPr>
            <a:xfrm>
              <a:off x="2802691" y="2095552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D54B0E7-C0BC-E4DB-D62F-AD05F23AF0A2}"/>
              </a:ext>
            </a:extLst>
          </p:cNvPr>
          <p:cNvGrpSpPr/>
          <p:nvPr/>
        </p:nvGrpSpPr>
        <p:grpSpPr>
          <a:xfrm>
            <a:off x="555881" y="3373826"/>
            <a:ext cx="6645019" cy="821208"/>
            <a:chOff x="555881" y="3373826"/>
            <a:chExt cx="6645019" cy="82120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ADC2AC-4A12-8D3C-1210-798C9F7C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889103"/>
              <a:ext cx="1648614" cy="305931"/>
            </a:xfrm>
            <a:prstGeom prst="rect">
              <a:avLst/>
            </a:prstGeom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E2D13C13-1CD0-287D-6C1B-E5312AE095D6}"/>
                </a:ext>
              </a:extLst>
            </p:cNvPr>
            <p:cNvSpPr/>
            <p:nvPr/>
          </p:nvSpPr>
          <p:spPr>
            <a:xfrm>
              <a:off x="626881" y="3398151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27F5CCB-EFA8-D804-BF2E-597216790FBA}"/>
                </a:ext>
              </a:extLst>
            </p:cNvPr>
            <p:cNvGrpSpPr/>
            <p:nvPr/>
          </p:nvGrpSpPr>
          <p:grpSpPr>
            <a:xfrm>
              <a:off x="723172" y="3525333"/>
              <a:ext cx="238823" cy="231978"/>
              <a:chOff x="5492108" y="1820209"/>
              <a:chExt cx="269676" cy="261946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8D2C11B5-83E8-2470-9DED-9156C304B3D2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3ABF101-0F85-B13F-E0D4-806F172542B9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3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AA222C-4C3F-46C1-A9CC-60C84CEB096D}"/>
                </a:ext>
              </a:extLst>
            </p:cNvPr>
            <p:cNvSpPr txBox="1"/>
            <p:nvPr/>
          </p:nvSpPr>
          <p:spPr>
            <a:xfrm>
              <a:off x="1007422" y="3476808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 일 명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DC1CA84-CA24-4C7E-F412-14C7217BA48E}"/>
                </a:ext>
              </a:extLst>
            </p:cNvPr>
            <p:cNvSpPr txBox="1"/>
            <p:nvPr/>
          </p:nvSpPr>
          <p:spPr>
            <a:xfrm>
              <a:off x="2419351" y="3373826"/>
              <a:ext cx="4781549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_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팀주제명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B456EE-8C65-3985-7041-982FA9B622E3}"/>
                </a:ext>
              </a:extLst>
            </p:cNvPr>
            <p:cNvSpPr txBox="1"/>
            <p:nvPr/>
          </p:nvSpPr>
          <p:spPr>
            <a:xfrm>
              <a:off x="2979134" y="3685409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결과보고서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_1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팀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(OOO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활용한 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OOOO)</a:t>
              </a: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F40289-4205-D43E-3A2D-4DFF14485379}"/>
                </a:ext>
              </a:extLst>
            </p:cNvPr>
            <p:cNvSpPr/>
            <p:nvPr/>
          </p:nvSpPr>
          <p:spPr>
            <a:xfrm>
              <a:off x="2802691" y="37569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B418381-C607-BD5A-B520-DA0CC9D7DBB8}"/>
              </a:ext>
            </a:extLst>
          </p:cNvPr>
          <p:cNvGrpSpPr/>
          <p:nvPr/>
        </p:nvGrpSpPr>
        <p:grpSpPr>
          <a:xfrm>
            <a:off x="555881" y="4293096"/>
            <a:ext cx="10711818" cy="796883"/>
            <a:chOff x="555881" y="4613155"/>
            <a:chExt cx="10711818" cy="79688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3CCD15-0A61-5088-FC70-133E66685F9A}"/>
                </a:ext>
              </a:extLst>
            </p:cNvPr>
            <p:cNvGrpSpPr/>
            <p:nvPr/>
          </p:nvGrpSpPr>
          <p:grpSpPr>
            <a:xfrm>
              <a:off x="555881" y="4613155"/>
              <a:ext cx="1648614" cy="796883"/>
              <a:chOff x="555881" y="4613155"/>
              <a:chExt cx="1648614" cy="796883"/>
            </a:xfrm>
          </p:grpSpPr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5518D2B0-5774-6D31-B75C-30F52369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81" y="5104107"/>
                <a:ext cx="1648614" cy="305931"/>
              </a:xfrm>
              <a:prstGeom prst="rect">
                <a:avLst/>
              </a:prstGeom>
            </p:spPr>
          </p:pic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A0A71DDE-6F2C-71A5-A47E-26072A82EFEF}"/>
                  </a:ext>
                </a:extLst>
              </p:cNvPr>
              <p:cNvSpPr/>
              <p:nvPr/>
            </p:nvSpPr>
            <p:spPr>
              <a:xfrm>
                <a:off x="626881" y="4613155"/>
                <a:ext cx="1519557" cy="490839"/>
              </a:xfrm>
              <a:prstGeom prst="roundRect">
                <a:avLst>
                  <a:gd name="adj" fmla="val 5120"/>
                </a:avLst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407A655-D264-D4C2-BFA1-5D2D789B9C94}"/>
                  </a:ext>
                </a:extLst>
              </p:cNvPr>
              <p:cNvGrpSpPr/>
              <p:nvPr/>
            </p:nvGrpSpPr>
            <p:grpSpPr>
              <a:xfrm>
                <a:off x="723172" y="4740337"/>
                <a:ext cx="238823" cy="231978"/>
                <a:chOff x="5492108" y="1820209"/>
                <a:chExt cx="269676" cy="261946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2683B883-37D7-CDC7-989E-B057FBC1D849}"/>
                    </a:ext>
                  </a:extLst>
                </p:cNvPr>
                <p:cNvSpPr/>
                <p:nvPr/>
              </p:nvSpPr>
              <p:spPr>
                <a:xfrm>
                  <a:off x="5495973" y="1820209"/>
                  <a:ext cx="261946" cy="2619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lt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F52D926-F82F-43E6-09C7-C06240926BE1}"/>
                    </a:ext>
                  </a:extLst>
                </p:cNvPr>
                <p:cNvSpPr txBox="1"/>
                <p:nvPr/>
              </p:nvSpPr>
              <p:spPr>
                <a:xfrm>
                  <a:off x="5492108" y="1861209"/>
                  <a:ext cx="269676" cy="208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378C8"/>
                      </a:solidFill>
                      <a:latin typeface="+mj-lt"/>
                      <a:ea typeface="세방고딕 Bold" panose="00000800000000000000" pitchFamily="2" charset="-127"/>
                    </a:rPr>
                    <a:t>4</a:t>
                  </a: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56CAD0-0947-1BF9-F044-9D82701B5483}"/>
                  </a:ext>
                </a:extLst>
              </p:cNvPr>
              <p:cNvSpPr txBox="1"/>
              <p:nvPr/>
            </p:nvSpPr>
            <p:spPr>
              <a:xfrm>
                <a:off x="1007422" y="4691812"/>
                <a:ext cx="10626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410210" fontAlgn="base">
                  <a:spcBef>
                    <a:spcPts val="700"/>
                  </a:spcBef>
                </a:pP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구성내용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74CBFD-AFCF-89B0-713D-A29A14725DDC}"/>
                </a:ext>
              </a:extLst>
            </p:cNvPr>
            <p:cNvSpPr txBox="1"/>
            <p:nvPr/>
          </p:nvSpPr>
          <p:spPr>
            <a:xfrm>
              <a:off x="2419351" y="4698932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제공된 목차 항목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구성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세부내용이 모두 포함되어야 하며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페이지별 상세 안내 내용을 참고하여 작성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714EA25-4349-04B6-227F-14752927437C}"/>
              </a:ext>
            </a:extLst>
          </p:cNvPr>
          <p:cNvGrpSpPr/>
          <p:nvPr/>
        </p:nvGrpSpPr>
        <p:grpSpPr>
          <a:xfrm>
            <a:off x="555881" y="5090110"/>
            <a:ext cx="10711818" cy="845049"/>
            <a:chOff x="555881" y="5410169"/>
            <a:chExt cx="10711818" cy="84504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E6C0944C-6B4A-649A-F52E-0DC2380C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5925446"/>
              <a:ext cx="1648614" cy="305931"/>
            </a:xfrm>
            <a:prstGeom prst="rect">
              <a:avLst/>
            </a:prstGeom>
          </p:spPr>
        </p:pic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C6D2C8FF-28D4-D182-1774-8238DD9B86E3}"/>
                </a:ext>
              </a:extLst>
            </p:cNvPr>
            <p:cNvSpPr/>
            <p:nvPr/>
          </p:nvSpPr>
          <p:spPr>
            <a:xfrm>
              <a:off x="626881" y="5434494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33218E0-A3BB-81A3-CC73-F8BAF589C625}"/>
                </a:ext>
              </a:extLst>
            </p:cNvPr>
            <p:cNvGrpSpPr/>
            <p:nvPr/>
          </p:nvGrpSpPr>
          <p:grpSpPr>
            <a:xfrm>
              <a:off x="723172" y="5561676"/>
              <a:ext cx="238823" cy="231978"/>
              <a:chOff x="5492108" y="1820209"/>
              <a:chExt cx="269676" cy="261946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858CD352-4F65-6C35-CEFF-EA9433C8E51D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205424B-638D-87F5-0B3A-473A4210093E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5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886A9A3-3071-02A4-7B5E-E4E3ED9E98AD}"/>
                </a:ext>
              </a:extLst>
            </p:cNvPr>
            <p:cNvSpPr txBox="1"/>
            <p:nvPr/>
          </p:nvSpPr>
          <p:spPr>
            <a:xfrm>
              <a:off x="1007422" y="5513151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 자 인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E663AE3-9AE9-210F-42B6-BFA57A295F83}"/>
                </a:ext>
              </a:extLst>
            </p:cNvPr>
            <p:cNvSpPr txBox="1"/>
            <p:nvPr/>
          </p:nvSpPr>
          <p:spPr>
            <a:xfrm>
              <a:off x="2419351" y="5410169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참고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예시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디자인이므로 자유롭게 변경 가능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기본폰트를 사용하지 않은 경우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PDF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로 저장하여 제출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0ED1B30-E7C1-21BF-02E8-504CED4B5E33}"/>
                </a:ext>
              </a:extLst>
            </p:cNvPr>
            <p:cNvSpPr txBox="1"/>
            <p:nvPr/>
          </p:nvSpPr>
          <p:spPr>
            <a:xfrm>
              <a:off x="2979134" y="573010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프로젝트 결과물의 우수성 및 완성도를 잘 나타낼 수 있는 형태로 작성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C705F14-C0AF-6F3A-3A70-BC2CDAF6D854}"/>
                </a:ext>
              </a:extLst>
            </p:cNvPr>
            <p:cNvSpPr/>
            <p:nvPr/>
          </p:nvSpPr>
          <p:spPr>
            <a:xfrm>
              <a:off x="2802691" y="58016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729245-FB8A-8D13-9D3D-205BD3D7A7C0}"/>
                </a:ext>
              </a:extLst>
            </p:cNvPr>
            <p:cNvSpPr txBox="1"/>
            <p:nvPr/>
          </p:nvSpPr>
          <p:spPr>
            <a:xfrm>
              <a:off x="2979134" y="597821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저작권 문제로 유료 폰트는 사용 금지</a:t>
              </a: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D805BEB-E360-8D72-2F27-E3284789514A}"/>
                </a:ext>
              </a:extLst>
            </p:cNvPr>
            <p:cNvSpPr/>
            <p:nvPr/>
          </p:nvSpPr>
          <p:spPr>
            <a:xfrm>
              <a:off x="2802691" y="604978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pic>
        <p:nvPicPr>
          <p:cNvPr id="139" name="그래픽 138">
            <a:extLst>
              <a:ext uri="{FF2B5EF4-FFF2-40B4-BE49-F238E27FC236}">
                <a16:creationId xmlns:a16="http://schemas.microsoft.com/office/drawing/2014/main" id="{E5E8A66C-FD69-4A07-BAC1-67D5B5075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99" y="6146170"/>
            <a:ext cx="516028" cy="724897"/>
          </a:xfrm>
          <a:prstGeom prst="rect">
            <a:avLst/>
          </a:prstGeom>
        </p:spPr>
      </p:pic>
      <p:pic>
        <p:nvPicPr>
          <p:cNvPr id="140" name="그래픽 139">
            <a:extLst>
              <a:ext uri="{FF2B5EF4-FFF2-40B4-BE49-F238E27FC236}">
                <a16:creationId xmlns:a16="http://schemas.microsoft.com/office/drawing/2014/main" id="{784CF9DC-6F05-EF5B-B873-2894311E9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53181">
            <a:off x="50218" y="5743137"/>
            <a:ext cx="342900" cy="428625"/>
          </a:xfrm>
          <a:prstGeom prst="rect">
            <a:avLst/>
          </a:prstGeom>
        </p:spPr>
      </p:pic>
      <p:sp>
        <p:nvSpPr>
          <p:cNvPr id="73" name="TextBox 5">
            <a:extLst>
              <a:ext uri="{FF2B5EF4-FFF2-40B4-BE49-F238E27FC236}">
                <a16:creationId xmlns:a16="http://schemas.microsoft.com/office/drawing/2014/main" id="{F827ABC8-3156-4505-8791-135D60E6E703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361852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0B02-DB4D-DF75-7878-491516C1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85F5-35B5-29DE-59AC-5035A4A7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E256F04-B1E1-A8DE-41A9-CACC01AFCDE7}"/>
              </a:ext>
            </a:extLst>
          </p:cNvPr>
          <p:cNvSpPr txBox="1">
            <a:spLocks/>
          </p:cNvSpPr>
          <p:nvPr/>
        </p:nvSpPr>
        <p:spPr>
          <a:xfrm>
            <a:off x="285750" y="973931"/>
            <a:ext cx="11654462" cy="5630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기간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11/19(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수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~ 11/25(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금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), 8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일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계획서 보고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8/20(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목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19:00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발표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11/25(</a:t>
            </a:r>
            <a:r>
              <a:rPr lang="ko-KR" altLang="en-US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금</a:t>
            </a:r>
            <a:r>
              <a:rPr lang="en-US" altLang="ko-KR" sz="3200" b="1" dirty="0">
                <a:solidFill>
                  <a:srgbClr val="FF5050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18:00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필수 제출 사항</a:t>
            </a:r>
            <a:endParaRPr lang="en-US" altLang="ko-KR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레포지토리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PPT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발표 자료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16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○○아카데미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훈련기관명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프로젝트명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1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어벤져스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317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 포인트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유사 서비스와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차별화된 내용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제시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훈련내용과의 연관성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포함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산출물의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효용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)/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실무 활용성 제시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및 정규화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79407" y="3492488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서비스 테스팅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플랫폼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579407" y="504567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마이닝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579407" y="4251550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 수집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494096"/>
            <a:chOff x="4574111" y="3841157"/>
            <a:chExt cx="2474845" cy="49409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 데이터 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369794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모형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과정이 잘 드러날 수 있도록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프로세스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작성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그것을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보완 등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한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포함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되도록 작성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과정에서는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결과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*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등을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상세히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작성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B6CBB9-7D5C-2C3E-1ABD-C655F98DD92E}"/>
                </a:ext>
              </a:extLst>
            </p:cNvPr>
            <p:cNvSpPr txBox="1"/>
            <p:nvPr/>
          </p:nvSpPr>
          <p:spPr>
            <a:xfrm>
              <a:off x="3871410" y="2985852"/>
              <a:ext cx="329510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직종의 경우 정확도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FF9A56-7FA6-CC9A-F116-4EEE4E55D731}"/>
                </a:ext>
              </a:extLst>
            </p:cNvPr>
            <p:cNvSpPr/>
            <p:nvPr/>
          </p:nvSpPr>
          <p:spPr>
            <a:xfrm>
              <a:off x="3369468" y="3094630"/>
              <a:ext cx="501942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결과물을 잘 드러낼 수 있는 자료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첨부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하여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468338" y="5805874"/>
              <a:ext cx="715048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화면 등 프로젝트의 우수성이 드러날 수 있는 자료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1098870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예시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프로젝트 개요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525071-A861-2AA1-1A13-BDF2E6735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721" y="1464921"/>
            <a:ext cx="8033887" cy="50598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수집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6A00FC0-1197-AE40-CA5E-4D415FA27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319" y="1416054"/>
            <a:ext cx="9641747" cy="4903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496742-7D8F-3521-8981-3028B2973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53" y="1579034"/>
            <a:ext cx="9998812" cy="215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B0718-FAC0-3B73-1309-2CA027D29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153" y="4024557"/>
            <a:ext cx="9998812" cy="2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시각화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4375632-5808-F98D-6356-58435F61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56" y="1916848"/>
            <a:ext cx="5799344" cy="3247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96F6D-FA68-7334-3478-179A15A15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529" y="2876160"/>
            <a:ext cx="5545324" cy="3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2563651" y="2600493"/>
            <a:ext cx="7064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데이터분석 프로젝트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준비하기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평가 결과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정확도가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00.00%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향상을 위해 모델 추후 개선 필요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평가 기준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18A272-70E8-1541-08A4-6F79CE28D1C9}"/>
              </a:ext>
            </a:extLst>
          </p:cNvPr>
          <p:cNvGraphicFramePr>
            <a:graphicFrameLocks noGrp="1"/>
          </p:cNvGraphicFramePr>
          <p:nvPr/>
        </p:nvGraphicFramePr>
        <p:xfrm>
          <a:off x="791683" y="1525588"/>
          <a:ext cx="10608634" cy="4494208"/>
        </p:xfrm>
        <a:graphic>
          <a:graphicData uri="http://schemas.openxmlformats.org/drawingml/2006/table">
            <a:tbl>
              <a:tblPr/>
              <a:tblGrid>
                <a:gridCol w="553931">
                  <a:extLst>
                    <a:ext uri="{9D8B030D-6E8A-4147-A177-3AD203B41FA5}">
                      <a16:colId xmlns:a16="http://schemas.microsoft.com/office/drawing/2014/main" val="1013490651"/>
                    </a:ext>
                  </a:extLst>
                </a:gridCol>
                <a:gridCol w="1158222">
                  <a:extLst>
                    <a:ext uri="{9D8B030D-6E8A-4147-A177-3AD203B41FA5}">
                      <a16:colId xmlns:a16="http://schemas.microsoft.com/office/drawing/2014/main" val="3137928540"/>
                    </a:ext>
                  </a:extLst>
                </a:gridCol>
                <a:gridCol w="6059679">
                  <a:extLst>
                    <a:ext uri="{9D8B030D-6E8A-4147-A177-3AD203B41FA5}">
                      <a16:colId xmlns:a16="http://schemas.microsoft.com/office/drawing/2014/main" val="166051831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2936623732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1301440446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715420275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874342549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394694401"/>
                    </a:ext>
                  </a:extLst>
                </a:gridCol>
              </a:tblGrid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62059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정의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061411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명확성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해결하려는 문제를 명확히 정의했는가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399125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중요성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중요성을 설득력 있게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54769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독창성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정의한 문제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또는 프로젝트의 주제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독창적인가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71315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선택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626692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선택의 이유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스택을 선택한 이유를 명확하게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279248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아키텍쳐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사용된 기술 간의 상호작용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 명확히 설명되었는가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8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191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826A-1781-B301-7A35-74301578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919B5-C524-6EBA-C01C-65E1800C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FC9D15-CB97-4998-3490-7B1266476E33}"/>
              </a:ext>
            </a:extLst>
          </p:cNvPr>
          <p:cNvGraphicFramePr>
            <a:graphicFrameLocks noGrp="1"/>
          </p:cNvGraphicFramePr>
          <p:nvPr/>
        </p:nvGraphicFramePr>
        <p:xfrm>
          <a:off x="771353" y="1746648"/>
          <a:ext cx="10649294" cy="4101704"/>
        </p:xfrm>
        <a:graphic>
          <a:graphicData uri="http://schemas.openxmlformats.org/drawingml/2006/table">
            <a:tbl>
              <a:tblPr/>
              <a:tblGrid>
                <a:gridCol w="556495">
                  <a:extLst>
                    <a:ext uri="{9D8B030D-6E8A-4147-A177-3AD203B41FA5}">
                      <a16:colId xmlns:a16="http://schemas.microsoft.com/office/drawing/2014/main" val="4001356113"/>
                    </a:ext>
                  </a:extLst>
                </a:gridCol>
                <a:gridCol w="1163580">
                  <a:extLst>
                    <a:ext uri="{9D8B030D-6E8A-4147-A177-3AD203B41FA5}">
                      <a16:colId xmlns:a16="http://schemas.microsoft.com/office/drawing/2014/main" val="3142641584"/>
                    </a:ext>
                  </a:extLst>
                </a:gridCol>
                <a:gridCol w="6083504">
                  <a:extLst>
                    <a:ext uri="{9D8B030D-6E8A-4147-A177-3AD203B41FA5}">
                      <a16:colId xmlns:a16="http://schemas.microsoft.com/office/drawing/2014/main" val="1810945146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170870957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43272001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3346846469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73962147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4062402361"/>
                    </a:ext>
                  </a:extLst>
                </a:gridCol>
              </a:tblGrid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77224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818635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기술을 활용한 문제 해결 방식이 충분히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이해가도록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526308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7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현실성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방안이 실질적으로 적용 가능하고 현실적인가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856695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결과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953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8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정량적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결과를 정량적 데이터로 타당하게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369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기대 효과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자체 평가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적절하게 포함 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147592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10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결과가 문제 정의 및 목표와 논리적으로 연결 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53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76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8263-7F9A-F1B7-3727-41B09B4D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755C2-195D-0697-131D-7164D60A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417CE7-C56A-CCE4-EFDD-94A1E87B7537}"/>
              </a:ext>
            </a:extLst>
          </p:cNvPr>
          <p:cNvGraphicFramePr>
            <a:graphicFrameLocks noGrp="1"/>
          </p:cNvGraphicFramePr>
          <p:nvPr/>
        </p:nvGraphicFramePr>
        <p:xfrm>
          <a:off x="857250" y="1721644"/>
          <a:ext cx="10515600" cy="4164808"/>
        </p:xfrm>
        <a:graphic>
          <a:graphicData uri="http://schemas.openxmlformats.org/drawingml/2006/table">
            <a:tbl>
              <a:tblPr/>
              <a:tblGrid>
                <a:gridCol w="549508">
                  <a:extLst>
                    <a:ext uri="{9D8B030D-6E8A-4147-A177-3AD203B41FA5}">
                      <a16:colId xmlns:a16="http://schemas.microsoft.com/office/drawing/2014/main" val="1721594225"/>
                    </a:ext>
                  </a:extLst>
                </a:gridCol>
                <a:gridCol w="1148972">
                  <a:extLst>
                    <a:ext uri="{9D8B030D-6E8A-4147-A177-3AD203B41FA5}">
                      <a16:colId xmlns:a16="http://schemas.microsoft.com/office/drawing/2014/main" val="776349848"/>
                    </a:ext>
                  </a:extLst>
                </a:gridCol>
                <a:gridCol w="6007130">
                  <a:extLst>
                    <a:ext uri="{9D8B030D-6E8A-4147-A177-3AD203B41FA5}">
                      <a16:colId xmlns:a16="http://schemas.microsoft.com/office/drawing/2014/main" val="78296485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918076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810562700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4291793355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3657610044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704462005"/>
                    </a:ext>
                  </a:extLst>
                </a:gridCol>
              </a:tblGrid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4150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878431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발표자가 청중이 듣기에 이해도도록 매끄럽게 발표했는가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301750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청중이 보기에 적절하게 구성되었는가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781243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40551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시연이 원활하게 진행되었는가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3322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 및 답변 준비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3894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예상되는 질문에 대한 답변이 준비되어 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9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73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분석이란</a:t>
            </a:r>
            <a:r>
              <a:rPr lang="en-US" altLang="ko-KR" dirty="0"/>
              <a:t>, </a:t>
            </a:r>
            <a:r>
              <a:rPr lang="ko-KR" altLang="en-US" dirty="0"/>
              <a:t>유용한 정보를 발견하고 의사결정을 지원하기 위해 데이터를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수집</a:t>
            </a:r>
            <a:r>
              <a:rPr lang="en-US" altLang="ko-KR" dirty="0"/>
              <a:t>·</a:t>
            </a:r>
            <a:r>
              <a:rPr lang="ko-KR" altLang="en-US" dirty="0"/>
              <a:t>정제</a:t>
            </a:r>
            <a:r>
              <a:rPr lang="en-US" altLang="ko-KR" dirty="0"/>
              <a:t>·</a:t>
            </a:r>
            <a:r>
              <a:rPr lang="ko-KR" altLang="en-US" dirty="0"/>
              <a:t>가공</a:t>
            </a:r>
            <a:r>
              <a:rPr lang="en-US" altLang="ko-KR" dirty="0"/>
              <a:t>·</a:t>
            </a:r>
            <a:r>
              <a:rPr lang="ko-KR" altLang="en-US" dirty="0"/>
              <a:t>해석하는 과정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지금까지 배운 기술의 위치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NumPy → </a:t>
            </a:r>
            <a:r>
              <a:rPr lang="ko-KR" altLang="en-US" dirty="0"/>
              <a:t>데이터 연산</a:t>
            </a:r>
            <a:r>
              <a:rPr lang="en-US" altLang="ko-KR" dirty="0"/>
              <a:t>, </a:t>
            </a:r>
            <a:r>
              <a:rPr lang="ko-KR" altLang="en-US" dirty="0"/>
              <a:t>수치 계산 </a:t>
            </a:r>
            <a:r>
              <a:rPr lang="en-US" altLang="ko-KR" dirty="0"/>
              <a:t>(</a:t>
            </a:r>
            <a:r>
              <a:rPr lang="ko-KR" altLang="en-US" dirty="0"/>
              <a:t>데이터 전처리의 기초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 → </a:t>
            </a:r>
            <a:r>
              <a:rPr lang="ko-KR" altLang="en-US" dirty="0"/>
              <a:t>데이터 구조화</a:t>
            </a:r>
            <a:r>
              <a:rPr lang="en-US" altLang="ko-KR" dirty="0"/>
              <a:t>, </a:t>
            </a:r>
            <a:r>
              <a:rPr lang="ko-KR" altLang="en-US" dirty="0"/>
              <a:t>필터링</a:t>
            </a:r>
            <a:r>
              <a:rPr lang="en-US" altLang="ko-KR" dirty="0"/>
              <a:t>, </a:t>
            </a:r>
            <a:r>
              <a:rPr lang="ko-KR" altLang="en-US" dirty="0"/>
              <a:t>집계 </a:t>
            </a:r>
            <a:r>
              <a:rPr lang="en-US" altLang="ko-KR" dirty="0"/>
              <a:t>(</a:t>
            </a:r>
            <a:r>
              <a:rPr lang="ko-KR" altLang="en-US" dirty="0"/>
              <a:t>데이터 가공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 / Seaborn →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패턴 탐색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527A-C22B-0177-E4C9-1D329FE4A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2C396E9-C3F6-7D66-7FC7-279D54E6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 기본 통계 용어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ED2523F-5A03-7098-879D-44C5D341C7AC}"/>
              </a:ext>
            </a:extLst>
          </p:cNvPr>
          <p:cNvSpPr txBox="1">
            <a:spLocks/>
          </p:cNvSpPr>
          <p:nvPr/>
        </p:nvSpPr>
        <p:spPr>
          <a:xfrm>
            <a:off x="251788" y="1145407"/>
            <a:ext cx="11701221" cy="490271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평균</a:t>
            </a:r>
            <a:r>
              <a:rPr lang="en-US" altLang="ko-KR" sz="2400" dirty="0"/>
              <a:t>(Mean) : </a:t>
            </a:r>
            <a:r>
              <a:rPr lang="ko-KR" altLang="en-US" sz="2400" dirty="0"/>
              <a:t>모든 값을 더한 뒤 개수로 나눈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중앙값</a:t>
            </a:r>
            <a:r>
              <a:rPr lang="en-US" altLang="ko-KR" sz="2400" dirty="0"/>
              <a:t>(Median) : </a:t>
            </a:r>
            <a:r>
              <a:rPr lang="ko-KR" altLang="en-US" sz="2400" dirty="0"/>
              <a:t>데이터를 크기순으로 정렬했을 때 정중앙에 위치한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ko-KR" altLang="en-US" sz="2400" dirty="0" err="1"/>
              <a:t>최빈값</a:t>
            </a:r>
            <a:r>
              <a:rPr lang="en-US" altLang="ko-KR" sz="2400" dirty="0"/>
              <a:t>(Mode) : </a:t>
            </a:r>
            <a:r>
              <a:rPr lang="ko-KR" altLang="en-US" sz="2400" dirty="0"/>
              <a:t>가장 많이 등장하는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분산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데이터가 평균에서 얼마나 떨어져 있는지의 제곱 평균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표준편차</a:t>
            </a:r>
            <a:r>
              <a:rPr lang="en-US" altLang="ko-KR" sz="2400" dirty="0"/>
              <a:t>: </a:t>
            </a:r>
            <a:r>
              <a:rPr lang="ko-KR" altLang="en-US" sz="2400" dirty="0"/>
              <a:t>분산의 제곱근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사분위수</a:t>
            </a:r>
            <a:r>
              <a:rPr lang="en-US" altLang="ko-KR" sz="2400" dirty="0"/>
              <a:t>(Quartile) : </a:t>
            </a:r>
            <a:r>
              <a:rPr lang="ko-KR" altLang="en-US" sz="2400" dirty="0"/>
              <a:t>데이터를 </a:t>
            </a:r>
            <a:r>
              <a:rPr lang="en-US" altLang="ko-KR" sz="2400" dirty="0"/>
              <a:t>4</a:t>
            </a:r>
            <a:r>
              <a:rPr lang="ko-KR" altLang="en-US" sz="2400" dirty="0"/>
              <a:t>등분한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상관계수</a:t>
            </a:r>
            <a:r>
              <a:rPr lang="en-US" altLang="ko-KR" sz="2400" dirty="0"/>
              <a:t>(Correlation Coefficient) : </a:t>
            </a:r>
            <a:r>
              <a:rPr lang="ko-KR" altLang="en-US" sz="2400" dirty="0"/>
              <a:t>두 변수 간 선형 관계 정도 </a:t>
            </a:r>
            <a:r>
              <a:rPr lang="en-US" altLang="ko-KR" sz="2400" dirty="0"/>
              <a:t>(–1 ~ 1)</a:t>
            </a:r>
          </a:p>
        </p:txBody>
      </p:sp>
    </p:spTree>
    <p:extLst>
      <p:ext uri="{BB962C8B-B14F-4D97-AF65-F5344CB8AC3E}">
        <p14:creationId xmlns:p14="http://schemas.microsoft.com/office/powerpoint/2010/main" val="148171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1014-7128-B5D9-D072-A17A9B2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623C85-D79E-47D6-3C19-BFAE3B79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수행 절차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B92D256-CBA6-04CC-78A7-02721723D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005920"/>
              </p:ext>
            </p:extLst>
          </p:nvPr>
        </p:nvGraphicFramePr>
        <p:xfrm>
          <a:off x="349624" y="762000"/>
          <a:ext cx="11331388" cy="537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13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B6F65-E47F-F85D-D8E1-6551CDA6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6D1D1BA-5DE6-2702-A06A-401322BC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DCB6EAE-47BE-AB72-7B57-E910B0F9FBE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문제 정의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분석 목표를 구체적으로 설정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📌 예</a:t>
            </a:r>
            <a:r>
              <a:rPr lang="en-US" altLang="ko-KR" dirty="0"/>
              <a:t>: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❌ "</a:t>
            </a:r>
            <a:r>
              <a:rPr lang="ko-KR" altLang="en-US" dirty="0"/>
              <a:t>매출 늘리기</a:t>
            </a:r>
            <a:r>
              <a:rPr lang="en-US" altLang="ko-KR" dirty="0"/>
              <a:t>"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✅ "</a:t>
            </a:r>
            <a:r>
              <a:rPr lang="ko-KR" altLang="en-US" dirty="0"/>
              <a:t>지난 </a:t>
            </a:r>
            <a:r>
              <a:rPr lang="en-US" altLang="ko-KR" dirty="0"/>
              <a:t>6</a:t>
            </a:r>
            <a:r>
              <a:rPr lang="ko-KR" altLang="en-US" dirty="0"/>
              <a:t>개월간 월 매출 감소 원인을 파악하고</a:t>
            </a:r>
            <a:r>
              <a:rPr lang="en-US" altLang="ko-KR" dirty="0"/>
              <a:t>, </a:t>
            </a:r>
            <a:r>
              <a:rPr lang="ko-KR" altLang="en-US" dirty="0"/>
              <a:t>매출 하락폭을 </a:t>
            </a:r>
            <a:r>
              <a:rPr lang="en-US" altLang="ko-KR" dirty="0"/>
              <a:t>10% </a:t>
            </a:r>
            <a:r>
              <a:rPr lang="ko-KR" altLang="en-US" dirty="0"/>
              <a:t>이상 줄일 방법 제안</a:t>
            </a:r>
            <a:r>
              <a:rPr lang="en-US" altLang="ko-K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297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866B-E6BB-0219-B351-67DA3F6C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6B1B852-5373-84CE-D4DE-AE72FAAE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0264231-318A-5E3D-0C89-BF6E39E0A2A5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분석 질문 만들기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“어떤 고객이 이탈하는가</a:t>
            </a:r>
            <a:r>
              <a:rPr lang="en-US" altLang="ko-KR" dirty="0"/>
              <a:t>?”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“</a:t>
            </a:r>
            <a:r>
              <a:rPr lang="ko-KR" altLang="en-US" dirty="0"/>
              <a:t>어떤 제품군이 매출에 가장 큰 영향을 주는가</a:t>
            </a:r>
            <a:r>
              <a:rPr lang="en-US" altLang="ko-KR" dirty="0"/>
              <a:t>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데이터 범위 설정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데이터 출처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활용 도구 탐색 및 결정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https://wikidocs.net/book</a:t>
            </a:r>
            <a:r>
              <a:rPr lang="en-US" altLang="ko-KR">
                <a:hlinkClick r:id="rId2"/>
              </a:rPr>
              <a:t>/14021</a:t>
            </a:r>
            <a:r>
              <a:rPr lang="en-US" altLang="ko-KR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048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8569</TotalTime>
  <Words>2508</Words>
  <Application>Microsoft Office PowerPoint</Application>
  <PresentationFormat>와이드스크린</PresentationFormat>
  <Paragraphs>558</Paragraphs>
  <Slides>46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Noto Sans KR</vt:lpstr>
      <vt:lpstr>세방고딕 Regular</vt:lpstr>
      <vt:lpstr>Pretendard ExtraBold</vt:lpstr>
      <vt:lpstr>Pretendard Black</vt:lpstr>
      <vt:lpstr>맑은 고딕</vt:lpstr>
      <vt:lpstr>세방고딕 Bold</vt:lpstr>
      <vt:lpstr>Wingdings</vt:lpstr>
      <vt:lpstr>Pretendard Light</vt:lpstr>
      <vt:lpstr>굴림체</vt:lpstr>
      <vt:lpstr>Kim jung chul Gothic Regular</vt:lpstr>
      <vt:lpstr>메이플스토리</vt:lpstr>
      <vt:lpstr>맑은 고딕 Semilight</vt:lpstr>
      <vt:lpstr>휴먼둥근헤드라인</vt:lpstr>
      <vt:lpstr>Pretendard Medium</vt:lpstr>
      <vt:lpstr>Arial</vt:lpstr>
      <vt:lpstr>G마켓 산스 TTF Bold</vt:lpstr>
      <vt:lpstr>1_Office 테마</vt:lpstr>
      <vt:lpstr>x</vt:lpstr>
      <vt:lpstr>데이터 분석 프로젝트 개요</vt:lpstr>
      <vt:lpstr>데이터 분석 프로젝트 개요</vt:lpstr>
      <vt:lpstr>PowerPoint 프레젠테이션</vt:lpstr>
      <vt:lpstr>데이터 분석</vt:lpstr>
      <vt:lpstr>데이터 분석 기본 통계 용어</vt:lpstr>
      <vt:lpstr>프로젝트 수행 절차</vt:lpstr>
      <vt:lpstr>프로젝트 설계 </vt:lpstr>
      <vt:lpstr>프로젝트 설계 </vt:lpstr>
      <vt:lpstr>데이터 수집</vt:lpstr>
      <vt:lpstr>데이터 전처리</vt:lpstr>
      <vt:lpstr>분석 및 모델링</vt:lpstr>
      <vt:lpstr>분석 및 모델링</vt:lpstr>
      <vt:lpstr>분석 및 모델링</vt:lpstr>
      <vt:lpstr>분석 및 모델링</vt:lpstr>
      <vt:lpstr>시각화 및 결과 보고</vt:lpstr>
      <vt:lpstr>PowerPoint 프레젠테이션</vt:lpstr>
      <vt:lpstr>프로젝트 계획서 작성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평가 기준</vt:lpstr>
      <vt:lpstr>프로젝트 평가 기준</vt:lpstr>
      <vt:lpstr>프로젝트 평가 기준</vt:lpstr>
      <vt:lpstr>프로젝트 평가 기준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626</cp:revision>
  <dcterms:created xsi:type="dcterms:W3CDTF">2023-01-31T04:26:23Z</dcterms:created>
  <dcterms:modified xsi:type="dcterms:W3CDTF">2025-11-11T02:14:56Z</dcterms:modified>
</cp:coreProperties>
</file>